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215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553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393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530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384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339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16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366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854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836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3BDE-B560-4A02-8964-F48D4ED9E6F1}" type="datetimeFigureOut">
              <a:rPr lang="th-TH" smtClean="0"/>
              <a:t>29/06/63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D2338-EB98-4F4D-A952-FD13D9976B6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452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 rot="659345">
            <a:off x="1083735" y="908058"/>
            <a:ext cx="1344084" cy="360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276483" name="สี่เหลี่ยมผืนผ้า 3"/>
          <p:cNvSpPr>
            <a:spLocks noChangeArrowheads="1"/>
          </p:cNvSpPr>
          <p:nvPr/>
        </p:nvSpPr>
        <p:spPr bwMode="auto">
          <a:xfrm rot="777400">
            <a:off x="855138" y="1010725"/>
            <a:ext cx="2783417" cy="369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h-TH" b="1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ความแตกต่าง</a:t>
            </a:r>
          </a:p>
        </p:txBody>
      </p:sp>
      <p:pic>
        <p:nvPicPr>
          <p:cNvPr id="16" name="Picture 8" descr="C:\Users\Ghz-Nut\Desktop\DSC_0205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118561" y="115512"/>
            <a:ext cx="1871635" cy="9353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7" name="สี่เหลี่ยมผืนผ้า 16"/>
          <p:cNvSpPr/>
          <p:nvPr/>
        </p:nvSpPr>
        <p:spPr>
          <a:xfrm>
            <a:off x="4136389" y="491426"/>
            <a:ext cx="5176407" cy="707882"/>
          </a:xfrm>
          <a:prstGeom prst="rect">
            <a:avLst/>
          </a:prstGeom>
          <a:noFill/>
        </p:spPr>
        <p:txBody>
          <a:bodyPr wrap="none" lIns="91435" tIns="45718" rIns="91435" bIns="45718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b="1" spc="50" dirty="0">
                <a:ln w="11430"/>
                <a:gradFill>
                  <a:gsLst>
                    <a:gs pos="25000">
                      <a:srgbClr val="D9520F">
                        <a:satMod val="155000"/>
                      </a:srgbClr>
                    </a:gs>
                    <a:gs pos="100000">
                      <a:srgbClr val="D9520F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odchiangUPC" pitchFamily="18" charset="-34"/>
                <a:cs typeface="KodchiangUPC" pitchFamily="18" charset="-34"/>
              </a:rPr>
              <a:t>ท้องถิ่นรูปแบบพิเศษ “นครแม่สอด” </a:t>
            </a:r>
            <a:endParaRPr lang="th-TH" sz="4000" b="1" spc="50" dirty="0">
              <a:ln w="11430"/>
              <a:gradFill>
                <a:gsLst>
                  <a:gs pos="25000">
                    <a:srgbClr val="D9520F">
                      <a:satMod val="155000"/>
                    </a:srgbClr>
                  </a:gs>
                  <a:gs pos="100000">
                    <a:srgbClr val="D9520F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ebuchet MS"/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215680" y="1196752"/>
            <a:ext cx="7968885" cy="108779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91435" tIns="45718" rIns="91435" bIns="45718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การจัดสรรเงินอุดหนุนให้แก่องค์กรปกครองส่วนท้องถิ่นปีงบประมาณ พ</a:t>
            </a:r>
            <a:r>
              <a:rPr lang="en-US" sz="32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.</a:t>
            </a:r>
            <a:r>
              <a:rPr lang="th-TH" sz="32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ศ</a:t>
            </a:r>
            <a:r>
              <a:rPr lang="en-US" sz="32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.2555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33136" y="146436"/>
            <a:ext cx="11521280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91435" tIns="45718" rIns="91435" bIns="45718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การจัดสรรเงินอุดหนุนให้แก่องค์กรปกครองส่วนท้องถิ่น</a:t>
            </a:r>
            <a:r>
              <a:rPr lang="th-TH" sz="3200" b="1" dirty="0" smtClean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ปีงบประมาณ </a:t>
            </a:r>
            <a:r>
              <a:rPr lang="en-US" sz="3200" b="1" dirty="0" smtClean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2563</a:t>
            </a:r>
            <a:endParaRPr lang="en-US" sz="3200" b="1" dirty="0">
              <a:solidFill>
                <a:srgbClr val="C00000"/>
              </a:solidFill>
              <a:latin typeface="KodchiangUPC" pitchFamily="18" charset="-34"/>
              <a:cs typeface="KodchiangUPC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55974" y="1432401"/>
            <a:ext cx="2880320" cy="1077214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91435" tIns="45718" rIns="91435" bIns="45718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เงินอุดหนุน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latin typeface="Trebuchet MS"/>
              </a:rPr>
              <a:t>306,988.20</a:t>
            </a:r>
            <a:endParaRPr lang="th-TH" b="1" dirty="0">
              <a:solidFill>
                <a:srgbClr val="C00000"/>
              </a:solidFill>
              <a:latin typeface="Trebuchet MS"/>
              <a:cs typeface="Angsana New"/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8835864" y="1694725"/>
            <a:ext cx="2679344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91435" tIns="45718" rIns="91435" bIns="45718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หน่วย </a:t>
            </a:r>
            <a:r>
              <a:rPr lang="en-US" sz="32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:</a:t>
            </a:r>
            <a:r>
              <a:rPr lang="th-TH" sz="32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 ล้านบาท</a:t>
            </a:r>
            <a:endParaRPr lang="en-US" sz="3200" b="1" dirty="0">
              <a:solidFill>
                <a:srgbClr val="C00000"/>
              </a:solidFill>
              <a:latin typeface="KodchiangUPC" pitchFamily="18" charset="-34"/>
              <a:cs typeface="KodchiangUPC" pitchFamily="18" charset="-34"/>
            </a:endParaRPr>
          </a:p>
        </p:txBody>
      </p:sp>
      <p:grpSp>
        <p:nvGrpSpPr>
          <p:cNvPr id="15" name="กลุ่ม 14"/>
          <p:cNvGrpSpPr>
            <a:grpSpLocks/>
          </p:cNvGrpSpPr>
          <p:nvPr/>
        </p:nvGrpSpPr>
        <p:grpSpPr bwMode="auto">
          <a:xfrm>
            <a:off x="232838" y="3737515"/>
            <a:ext cx="9111765" cy="2476937"/>
            <a:chOff x="175161" y="3737109"/>
            <a:chExt cx="6832823" cy="2477765"/>
          </a:xfrm>
        </p:grpSpPr>
        <p:grpSp>
          <p:nvGrpSpPr>
            <p:cNvPr id="276525" name="กลุ่ม 9"/>
            <p:cNvGrpSpPr>
              <a:grpSpLocks/>
            </p:cNvGrpSpPr>
            <p:nvPr/>
          </p:nvGrpSpPr>
          <p:grpSpPr bwMode="auto">
            <a:xfrm>
              <a:off x="175161" y="3737109"/>
              <a:ext cx="6832823" cy="831275"/>
              <a:chOff x="175161" y="3737109"/>
              <a:chExt cx="6832823" cy="831275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175161" y="3737109"/>
                <a:ext cx="1508092" cy="83127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>
                <a:spAutoFit/>
              </a:bodyPr>
              <a:lstStyle>
                <a:lvl1pPr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1pPr>
                <a:lvl2pPr marL="742950" indent="-28575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2pPr>
                <a:lvl3pPr marL="1143000" indent="-22860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3pPr>
                <a:lvl4pPr marL="1600200" indent="-22860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4pPr>
                <a:lvl5pPr marL="2057400" indent="-22860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b="1" dirty="0" err="1">
                    <a:solidFill>
                      <a:srgbClr val="C00000"/>
                    </a:solidFill>
                    <a:latin typeface="KodchiangUPC" pitchFamily="18" charset="-34"/>
                    <a:cs typeface="KodchiangUPC" pitchFamily="18" charset="-34"/>
                  </a:rPr>
                  <a:t>กทม</a:t>
                </a:r>
                <a:r>
                  <a:rPr lang="en-US" b="1" dirty="0">
                    <a:solidFill>
                      <a:srgbClr val="C00000"/>
                    </a:solidFill>
                    <a:latin typeface="KodchiangUPC" pitchFamily="18" charset="-34"/>
                    <a:cs typeface="KodchiangUPC" pitchFamily="18" charset="-34"/>
                  </a:rPr>
                  <a:t>.</a:t>
                </a:r>
                <a:endParaRPr lang="th-TH" b="1" dirty="0">
                  <a:solidFill>
                    <a:srgbClr val="C00000"/>
                  </a:solidFill>
                  <a:latin typeface="KodchiangUPC" pitchFamily="18" charset="-34"/>
                  <a:cs typeface="KodchiangUPC" pitchFamily="18" charset="-34"/>
                </a:endParaRP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23,097.80</a:t>
                </a:r>
                <a:endParaRPr lang="th-TH" sz="2000" b="1" dirty="0">
                  <a:solidFill>
                    <a:srgbClr val="C00000"/>
                  </a:solidFill>
                  <a:cs typeface="Angsana New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543799" y="3737109"/>
                <a:ext cx="1464185" cy="83127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>
                <a:lvl1pPr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1pPr>
                <a:lvl2pPr marL="742950" indent="-28575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2pPr>
                <a:lvl3pPr marL="1143000" indent="-22860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3pPr>
                <a:lvl4pPr marL="1600200" indent="-22860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4pPr>
                <a:lvl5pPr marL="2057400" indent="-22860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2400" b="1" dirty="0" err="1">
                    <a:solidFill>
                      <a:srgbClr val="C00000"/>
                    </a:solidFill>
                    <a:latin typeface="KodchiangUPC" pitchFamily="18" charset="-34"/>
                    <a:cs typeface="KodchiangUPC" pitchFamily="18" charset="-34"/>
                  </a:rPr>
                  <a:t>อบจ</a:t>
                </a:r>
                <a:r>
                  <a:rPr lang="en-US" sz="2400" b="1" dirty="0">
                    <a:solidFill>
                      <a:srgbClr val="C00000"/>
                    </a:solidFill>
                    <a:latin typeface="KodchiangUPC" pitchFamily="18" charset="-34"/>
                    <a:cs typeface="KodchiangUPC" pitchFamily="18" charset="-34"/>
                  </a:rPr>
                  <a:t>.</a:t>
                </a:r>
                <a:r>
                  <a:rPr lang="th-TH" sz="2400" b="1" dirty="0">
                    <a:solidFill>
                      <a:srgbClr val="C00000"/>
                    </a:solidFill>
                    <a:latin typeface="KodchiangUPC" pitchFamily="18" charset="-34"/>
                    <a:cs typeface="KodchiangUPC" pitchFamily="18" charset="-34"/>
                  </a:rPr>
                  <a:t> </a:t>
                </a:r>
                <a:endParaRPr lang="en-US" sz="2400" b="1" dirty="0" smtClean="0">
                  <a:solidFill>
                    <a:srgbClr val="C00000"/>
                  </a:solidFill>
                  <a:latin typeface="KodchiangUPC" pitchFamily="18" charset="-34"/>
                  <a:cs typeface="KodchiangUPC" pitchFamily="18" charset="-34"/>
                </a:endParaRP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smtClean="0">
                    <a:solidFill>
                      <a:srgbClr val="C00000"/>
                    </a:solidFill>
                  </a:rPr>
                  <a:t>27,942.53</a:t>
                </a:r>
                <a:endParaRPr lang="th-TH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002154" y="3737109"/>
                <a:ext cx="1439626" cy="83127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>
                <a:lvl1pPr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1pPr>
                <a:lvl2pPr marL="742950" indent="-28575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2pPr>
                <a:lvl3pPr marL="1143000" indent="-22860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3pPr>
                <a:lvl4pPr marL="1600200" indent="-22860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4pPr>
                <a:lvl5pPr marL="2057400" indent="-228600" algn="l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2400" b="1" dirty="0">
                    <a:solidFill>
                      <a:srgbClr val="C00000"/>
                    </a:solidFill>
                    <a:latin typeface="KodchiangUPC" pitchFamily="18" charset="-34"/>
                    <a:cs typeface="KodchiangUPC" pitchFamily="18" charset="-34"/>
                  </a:rPr>
                  <a:t>เมืองพัทยา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 smtClean="0">
                    <a:solidFill>
                      <a:srgbClr val="C00000"/>
                    </a:solidFill>
                  </a:rPr>
                  <a:t>1,915.68</a:t>
                </a:r>
                <a:endParaRPr lang="th-TH" sz="2400" b="1" dirty="0">
                  <a:solidFill>
                    <a:srgbClr val="C00000"/>
                  </a:solidFill>
                </a:endParaRPr>
              </a:p>
            </p:txBody>
          </p:sp>
        </p:grpSp>
        <p:pic>
          <p:nvPicPr>
            <p:cNvPr id="79905" name="Picture 33" descr="http://www.manager.co.th/asp-bin/Image.aspx?ID=220563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212" y="4659215"/>
              <a:ext cx="1228582" cy="1555659"/>
            </a:xfrm>
            <a:prstGeom prst="roundRect">
              <a:avLst>
                <a:gd name="adj" fmla="val 11111"/>
              </a:avLst>
            </a:prstGeom>
            <a:ln w="190500" cap="rnd">
              <a:noFill/>
              <a:prstDash val="solid"/>
            </a:ln>
            <a:effectLst>
              <a:outerShdw blurRad="101600" dist="50800" dir="7200000" algn="tl" rotWithShape="0">
                <a:srgbClr val="000000">
                  <a:alpha val="45000"/>
                </a:srgbClr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/>
              <a:extrusionClr>
                <a:srgbClr val="FFFFFF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909" name="Picture 37" descr="http://www.bangkokstreaming.com/pattaya/wp-content/uploads/2011/11/image015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0650" y="4628862"/>
              <a:ext cx="1242402" cy="1581528"/>
            </a:xfrm>
            <a:prstGeom prst="roundRect">
              <a:avLst>
                <a:gd name="adj" fmla="val 11111"/>
              </a:avLst>
            </a:prstGeom>
            <a:ln w="38100" cap="rnd">
              <a:solidFill>
                <a:schemeClr val="tx1"/>
              </a:solidFill>
              <a:prstDash val="solid"/>
            </a:ln>
            <a:effectLst>
              <a:outerShdw blurRad="101600" dist="50800" dir="7200000" algn="tl" rotWithShape="0">
                <a:srgbClr val="000000">
                  <a:alpha val="45000"/>
                </a:srgbClr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/>
              <a:extrusionClr>
                <a:srgbClr val="FFFFFF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911" name="Picture 39" descr="http://www.vcharkarn.com/uploads/79/79192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3779" y="4659215"/>
              <a:ext cx="1241496" cy="1551174"/>
            </a:xfrm>
            <a:prstGeom prst="roundRect">
              <a:avLst>
                <a:gd name="adj" fmla="val 11111"/>
              </a:avLst>
            </a:prstGeom>
            <a:ln w="190500" cap="rnd">
              <a:noFill/>
              <a:prstDash val="solid"/>
            </a:ln>
            <a:effectLst>
              <a:outerShdw blurRad="101600" dist="50800" dir="7200000" algn="tl" rotWithShape="0">
                <a:srgbClr val="000000">
                  <a:alpha val="45000"/>
                </a:srgbClr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/>
              <a:extrusionClr>
                <a:srgbClr val="FFFFFF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กลุ่ม 13"/>
          <p:cNvGrpSpPr>
            <a:grpSpLocks/>
          </p:cNvGrpSpPr>
          <p:nvPr/>
        </p:nvGrpSpPr>
        <p:grpSpPr bwMode="auto">
          <a:xfrm>
            <a:off x="2262665" y="3933829"/>
            <a:ext cx="3032909" cy="493713"/>
            <a:chOff x="1720850" y="3933825"/>
            <a:chExt cx="2274539" cy="493713"/>
          </a:xfrm>
        </p:grpSpPr>
        <p:sp>
          <p:nvSpPr>
            <p:cNvPr id="2" name="ลูกศรขวา 1"/>
            <p:cNvSpPr/>
            <p:nvPr/>
          </p:nvSpPr>
          <p:spPr>
            <a:xfrm>
              <a:off x="3633917" y="3958210"/>
              <a:ext cx="361472" cy="432048"/>
            </a:xfrm>
            <a:prstGeom prst="rightArrow">
              <a:avLst/>
            </a:prstGeom>
            <a:solidFill>
              <a:srgbClr val="0000CC"/>
            </a:soli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>
                <a:solidFill>
                  <a:srgbClr val="FFFFFF"/>
                </a:solidFill>
              </a:endParaRPr>
            </a:p>
          </p:txBody>
        </p:sp>
        <p:grpSp>
          <p:nvGrpSpPr>
            <p:cNvPr id="276522" name="ลูกศรขวา 20"/>
            <p:cNvGrpSpPr>
              <a:grpSpLocks/>
            </p:cNvGrpSpPr>
            <p:nvPr/>
          </p:nvGrpSpPr>
          <p:grpSpPr bwMode="auto">
            <a:xfrm>
              <a:off x="1720850" y="3933825"/>
              <a:ext cx="369888" cy="493713"/>
              <a:chOff x="1459" y="2542"/>
              <a:chExt cx="465" cy="311"/>
            </a:xfrm>
          </p:grpSpPr>
          <p:pic>
            <p:nvPicPr>
              <p:cNvPr id="276523" name="ลูกศรขวา 20"/>
              <p:cNvPicPr>
                <a:picLocks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59" y="2542"/>
                <a:ext cx="465" cy="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6524" name="Text Box 39"/>
              <p:cNvSpPr txBox="1">
                <a:spLocks noChangeArrowheads="1"/>
              </p:cNvSpPr>
              <p:nvPr/>
            </p:nvSpPr>
            <p:spPr bwMode="auto">
              <a:xfrm rot="10800000">
                <a:off x="1528" y="2636"/>
                <a:ext cx="3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th-TH" dirty="0">
                  <a:solidFill>
                    <a:srgbClr val="FFFFFF"/>
                  </a:solidFill>
                  <a:latin typeface="Garamond" pitchFamily="18" charset="0"/>
                </a:endParaRPr>
              </a:p>
            </p:txBody>
          </p:sp>
        </p:grpSp>
      </p:grpSp>
      <p:grpSp>
        <p:nvGrpSpPr>
          <p:cNvPr id="5" name="กลุ่ม 4"/>
          <p:cNvGrpSpPr>
            <a:grpSpLocks/>
          </p:cNvGrpSpPr>
          <p:nvPr/>
        </p:nvGrpSpPr>
        <p:grpSpPr bwMode="auto">
          <a:xfrm>
            <a:off x="1176795" y="2499266"/>
            <a:ext cx="7191541" cy="1238249"/>
            <a:chOff x="882592" y="2499269"/>
            <a:chExt cx="5393656" cy="1238294"/>
          </a:xfrm>
        </p:grpSpPr>
        <p:sp>
          <p:nvSpPr>
            <p:cNvPr id="276515" name="Line 47"/>
            <p:cNvSpPr>
              <a:spLocks noChangeShapeType="1"/>
            </p:cNvSpPr>
            <p:nvPr/>
          </p:nvSpPr>
          <p:spPr bwMode="auto">
            <a:xfrm>
              <a:off x="882592" y="3123654"/>
              <a:ext cx="5393655" cy="39228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th-TH">
                <a:solidFill>
                  <a:srgbClr val="000000"/>
                </a:solidFill>
                <a:latin typeface="Trebuchet MS"/>
              </a:endParaRPr>
            </a:p>
          </p:txBody>
        </p:sp>
        <p:sp>
          <p:nvSpPr>
            <p:cNvPr id="276516" name="Line 48"/>
            <p:cNvSpPr>
              <a:spLocks noChangeShapeType="1"/>
            </p:cNvSpPr>
            <p:nvPr/>
          </p:nvSpPr>
          <p:spPr bwMode="auto">
            <a:xfrm>
              <a:off x="900483" y="3139556"/>
              <a:ext cx="0" cy="574675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th-TH">
                <a:solidFill>
                  <a:srgbClr val="000000"/>
                </a:solidFill>
                <a:latin typeface="Trebuchet MS"/>
              </a:endParaRPr>
            </a:p>
          </p:txBody>
        </p:sp>
        <p:sp>
          <p:nvSpPr>
            <p:cNvPr id="276517" name="Line 52"/>
            <p:cNvSpPr>
              <a:spLocks noChangeShapeType="1"/>
            </p:cNvSpPr>
            <p:nvPr/>
          </p:nvSpPr>
          <p:spPr bwMode="auto">
            <a:xfrm>
              <a:off x="4725569" y="2499269"/>
              <a:ext cx="0" cy="123829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th-TH">
                <a:solidFill>
                  <a:srgbClr val="000000"/>
                </a:solidFill>
                <a:latin typeface="Trebuchet MS"/>
              </a:endParaRPr>
            </a:p>
          </p:txBody>
        </p:sp>
        <p:sp>
          <p:nvSpPr>
            <p:cNvPr id="276518" name="Line 53"/>
            <p:cNvSpPr>
              <a:spLocks noChangeShapeType="1"/>
            </p:cNvSpPr>
            <p:nvPr/>
          </p:nvSpPr>
          <p:spPr bwMode="auto">
            <a:xfrm>
              <a:off x="6276248" y="3155999"/>
              <a:ext cx="0" cy="574675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th-TH">
                <a:solidFill>
                  <a:srgbClr val="000000"/>
                </a:solidFill>
                <a:latin typeface="Trebuchet MS"/>
              </a:endParaRPr>
            </a:p>
          </p:txBody>
        </p:sp>
      </p:grpSp>
      <p:grpSp>
        <p:nvGrpSpPr>
          <p:cNvPr id="19" name="กลุ่ม 18"/>
          <p:cNvGrpSpPr>
            <a:grpSpLocks/>
          </p:cNvGrpSpPr>
          <p:nvPr/>
        </p:nvGrpSpPr>
        <p:grpSpPr bwMode="auto">
          <a:xfrm>
            <a:off x="8368334" y="3141640"/>
            <a:ext cx="2362131" cy="574675"/>
            <a:chOff x="6276251" y="3141637"/>
            <a:chExt cx="1771599" cy="574675"/>
          </a:xfrm>
        </p:grpSpPr>
        <p:sp>
          <p:nvSpPr>
            <p:cNvPr id="276513" name="Line 54"/>
            <p:cNvSpPr>
              <a:spLocks noChangeShapeType="1"/>
            </p:cNvSpPr>
            <p:nvPr/>
          </p:nvSpPr>
          <p:spPr bwMode="auto">
            <a:xfrm flipV="1">
              <a:off x="6276251" y="3155965"/>
              <a:ext cx="1771599" cy="6891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th-TH">
                <a:solidFill>
                  <a:srgbClr val="000000"/>
                </a:solidFill>
                <a:latin typeface="Trebuchet MS"/>
              </a:endParaRPr>
            </a:p>
          </p:txBody>
        </p:sp>
        <p:sp>
          <p:nvSpPr>
            <p:cNvPr id="276514" name="Line 55"/>
            <p:cNvSpPr>
              <a:spLocks noChangeShapeType="1"/>
            </p:cNvSpPr>
            <p:nvPr/>
          </p:nvSpPr>
          <p:spPr bwMode="auto">
            <a:xfrm>
              <a:off x="8035924" y="3141637"/>
              <a:ext cx="0" cy="57467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th-TH">
                <a:solidFill>
                  <a:srgbClr val="000000"/>
                </a:solidFill>
                <a:latin typeface="Trebuchet MS"/>
              </a:endParaRPr>
            </a:p>
          </p:txBody>
        </p:sp>
      </p:grpSp>
      <p:sp>
        <p:nvSpPr>
          <p:cNvPr id="3" name="TextBox 12"/>
          <p:cNvSpPr txBox="1"/>
          <p:nvPr/>
        </p:nvSpPr>
        <p:spPr bwMode="auto">
          <a:xfrm>
            <a:off x="9474201" y="3730626"/>
            <a:ext cx="2482851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algn="l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นครแม่สอด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?</a:t>
            </a:r>
            <a:endParaRPr lang="th-TH" sz="3200" b="1" dirty="0">
              <a:solidFill>
                <a:srgbClr val="C00000"/>
              </a:solidFill>
            </a:endParaRPr>
          </a:p>
        </p:txBody>
      </p:sp>
      <p:cxnSp>
        <p:nvCxnSpPr>
          <p:cNvPr id="27" name="ตัวเชื่อมต่อตรง 26"/>
          <p:cNvCxnSpPr/>
          <p:nvPr/>
        </p:nvCxnSpPr>
        <p:spPr>
          <a:xfrm>
            <a:off x="4751633" y="4628970"/>
            <a:ext cx="0" cy="2082800"/>
          </a:xfrm>
          <a:prstGeom prst="line">
            <a:avLst/>
          </a:prstGeom>
          <a:ln w="571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ตัวเชื่อมต่อตรง 28"/>
          <p:cNvCxnSpPr/>
          <p:nvPr/>
        </p:nvCxnSpPr>
        <p:spPr>
          <a:xfrm>
            <a:off x="4751633" y="6711770"/>
            <a:ext cx="5962940" cy="25580"/>
          </a:xfrm>
          <a:prstGeom prst="line">
            <a:avLst/>
          </a:prstGeom>
          <a:ln w="571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896" name="ลูกศรเชื่อมต่อแบบตรง 80895"/>
          <p:cNvCxnSpPr/>
          <p:nvPr/>
        </p:nvCxnSpPr>
        <p:spPr>
          <a:xfrm flipV="1">
            <a:off x="10714567" y="6327783"/>
            <a:ext cx="0" cy="409575"/>
          </a:xfrm>
          <a:prstGeom prst="straightConnector1">
            <a:avLst/>
          </a:prstGeom>
          <a:ln w="5715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รูปภาพ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402" y="4734572"/>
            <a:ext cx="1591987" cy="158844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7" name="TextBox 11"/>
          <p:cNvSpPr txBox="1"/>
          <p:nvPr/>
        </p:nvSpPr>
        <p:spPr bwMode="auto">
          <a:xfrm>
            <a:off x="2799101" y="3758740"/>
            <a:ext cx="195253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>
            <a:lvl1pPr algn="l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algn="l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algn="l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algn="l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algn="l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 smtClean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เทศบาล </a:t>
            </a:r>
            <a:r>
              <a:rPr lang="th-TH" sz="24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อบต</a:t>
            </a:r>
            <a:r>
              <a:rPr lang="en-US" sz="2400" b="1" dirty="0">
                <a:solidFill>
                  <a:srgbClr val="C00000"/>
                </a:solidFill>
                <a:latin typeface="KodchiangUPC" pitchFamily="18" charset="-34"/>
                <a:cs typeface="KodchiangUPC" pitchFamily="18" charset="-34"/>
              </a:rPr>
              <a:t>.</a:t>
            </a:r>
            <a:endParaRPr lang="th-TH" sz="2400" b="1" dirty="0">
              <a:solidFill>
                <a:srgbClr val="C00000"/>
              </a:solidFill>
              <a:latin typeface="KodchiangUPC" pitchFamily="18" charset="-34"/>
              <a:cs typeface="KodchiangUPC" pitchFamily="18" charset="-34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254,032.17</a:t>
            </a:r>
            <a:endParaRPr lang="th-TH" sz="2400" b="1" dirty="0">
              <a:solidFill>
                <a:srgbClr val="C00000"/>
              </a:solidFill>
            </a:endParaRPr>
          </a:p>
        </p:txBody>
      </p:sp>
      <p:sp>
        <p:nvSpPr>
          <p:cNvPr id="40" name="Line 53"/>
          <p:cNvSpPr>
            <a:spLocks noChangeShapeType="1"/>
          </p:cNvSpPr>
          <p:nvPr/>
        </p:nvSpPr>
        <p:spPr bwMode="auto">
          <a:xfrm>
            <a:off x="3921736" y="3162861"/>
            <a:ext cx="0" cy="57465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th-TH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3" name="รูปภาพ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271" y="4628970"/>
            <a:ext cx="1584534" cy="15845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98250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0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60</Words>
  <Application>Microsoft Office PowerPoint</Application>
  <PresentationFormat>แบบจอกว้าง</PresentationFormat>
  <Paragraphs>17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Garamond</vt:lpstr>
      <vt:lpstr>KodchiangUPC</vt:lpstr>
      <vt:lpstr>Trebuchet MS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KTC</dc:creator>
  <cp:lastModifiedBy>KTC</cp:lastModifiedBy>
  <cp:revision>5</cp:revision>
  <dcterms:created xsi:type="dcterms:W3CDTF">2020-06-29T06:35:27Z</dcterms:created>
  <dcterms:modified xsi:type="dcterms:W3CDTF">2020-06-29T07:08:33Z</dcterms:modified>
</cp:coreProperties>
</file>