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handoutMasterIdLst>
    <p:handoutMasterId r:id="rId38"/>
  </p:handoutMasterIdLst>
  <p:sldIdLst>
    <p:sldId id="327" r:id="rId2"/>
    <p:sldId id="32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8" r:id="rId11"/>
    <p:sldId id="312" r:id="rId12"/>
    <p:sldId id="289" r:id="rId13"/>
    <p:sldId id="290" r:id="rId14"/>
    <p:sldId id="313" r:id="rId15"/>
    <p:sldId id="291" r:id="rId16"/>
    <p:sldId id="292" r:id="rId17"/>
    <p:sldId id="323" r:id="rId18"/>
    <p:sldId id="325" r:id="rId19"/>
    <p:sldId id="298" r:id="rId20"/>
    <p:sldId id="300" r:id="rId21"/>
    <p:sldId id="301" r:id="rId22"/>
    <p:sldId id="269" r:id="rId23"/>
    <p:sldId id="279" r:id="rId24"/>
    <p:sldId id="267" r:id="rId25"/>
    <p:sldId id="268" r:id="rId26"/>
    <p:sldId id="308" r:id="rId27"/>
    <p:sldId id="306" r:id="rId28"/>
    <p:sldId id="321" r:id="rId29"/>
    <p:sldId id="316" r:id="rId30"/>
    <p:sldId id="322" r:id="rId31"/>
    <p:sldId id="317" r:id="rId32"/>
    <p:sldId id="318" r:id="rId33"/>
    <p:sldId id="320" r:id="rId34"/>
    <p:sldId id="319" r:id="rId35"/>
    <p:sldId id="309" r:id="rId36"/>
    <p:sldId id="307" r:id="rId37"/>
  </p:sldIdLst>
  <p:sldSz cx="9144000" cy="6858000" type="screen4x3"/>
  <p:notesSz cx="6888163" cy="100187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C2"/>
    <a:srgbClr val="ECC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00" autoAdjust="0"/>
    <p:restoredTop sz="94662" autoAdjust="0"/>
  </p:normalViewPr>
  <p:slideViewPr>
    <p:cSldViewPr>
      <p:cViewPr>
        <p:scale>
          <a:sx n="77" d="100"/>
          <a:sy n="77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49CF-E1DF-4464-94C9-280E310E106C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D08F-D4BA-40DB-B8C5-E439DA7DF1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531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B3EA692-1F59-4E45-BDAF-3CBAFFA249C6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975323-580C-4906-928D-91666414634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9080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780D-B140-4D90-9E17-8AA8DAA55D29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179D-BD5F-4EE0-86DF-0C72B0DBA0D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7920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979B-32A9-42B0-BFDE-0ACD64649C4F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1755A-F67E-4955-8F06-3A685B67600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5873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890E-EF99-4164-8A75-7C147F7C56C1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6BB76-1273-449D-B16D-3487CC982A0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0080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3F21-D633-4FF1-91A4-8485E2093D72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D895B-B850-4A3C-A88A-AB7C09AC45F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1602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B3EB-38D1-427C-9EBF-3D66C3208AE4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23C365C-DBB5-48D3-8C2F-8376B32127D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3884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7411-20BE-44F2-A365-08372CA02634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F1E7-0FCF-429E-9A39-50F7498E965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4032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F9E3-5EF3-473B-AAA0-355331912779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146A0-E38D-49EF-934C-1001661D0D0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98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F03F-A091-473F-9A27-2D1B49BFD7B4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12FE0-3BCA-4B06-954C-2139DD094C6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5522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0FE4-9013-413F-B516-F61425E5ED78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CD48BA-AC99-4FF0-8B60-CF1F14F6DFF6}" type="slidenum">
              <a:rPr lang="th-TH" altLang="th-TH"/>
              <a:pPr/>
              <a:t>‹#›</a:t>
            </a:fld>
            <a:endParaRPr lang="th-TH" altLang="th-TH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80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1FC-DD1B-4F45-AAD3-E11541FFD0A8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16107-48C8-4A70-9793-8BC96F281A9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3897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A3AE2-9010-4D93-84C0-DFB8B15ABDC1}" type="datetimeFigureOut">
              <a:rPr lang="th-TH"/>
              <a:pPr>
                <a:defRPr/>
              </a:pPr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1pPr>
          </a:lstStyle>
          <a:p>
            <a:fld id="{63087C99-0106-4A5F-8932-452D2B2A2F93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60" r:id="rId8"/>
    <p:sldLayoutId id="2147484061" r:id="rId9"/>
    <p:sldLayoutId id="2147484057" r:id="rId10"/>
    <p:sldLayoutId id="21474840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oasia.com/myanmar/%e0%b8%a3%e0%b8%b1%e0%b8%90%e0%b8%8a%e0%b8%b4%e0%b8%99/" TargetMode="External"/><Relationship Id="rId2" Type="http://schemas.openxmlformats.org/officeDocument/2006/relationships/hyperlink" Target="http://www.dooasia.com/myanmar/%e0%b8%a3%e0%b8%b1%e0%b8%90%e0%b8%81%e0%b8%b0%e0%b8%89%e0%b8%b4%e0%b9%88%e0%b8%9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www.dooasia.com/myanmar/%e0%b8%a3%e0%b8%b1%e0%b8%90%e0%b8%89%e0%b8%b2%e0%b8%9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conomic_corrido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-14064" y="24434"/>
            <a:ext cx="8906248" cy="6554265"/>
            <a:chOff x="0" y="-13836"/>
            <a:chExt cx="12192000" cy="6871837"/>
          </a:xfrm>
        </p:grpSpPr>
        <p:sp>
          <p:nvSpPr>
            <p:cNvPr id="5" name="สี่เหลี่ยมด้านขนาน 4"/>
            <p:cNvSpPr/>
            <p:nvPr/>
          </p:nvSpPr>
          <p:spPr>
            <a:xfrm>
              <a:off x="5734373" y="6491195"/>
              <a:ext cx="6457627" cy="281371"/>
            </a:xfrm>
            <a:prstGeom prst="parallelogram">
              <a:avLst>
                <a:gd name="adj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0" y="-13836"/>
              <a:ext cx="12192000" cy="58350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ด้านขนาน 6"/>
            <p:cNvSpPr/>
            <p:nvPr/>
          </p:nvSpPr>
          <p:spPr>
            <a:xfrm>
              <a:off x="290320" y="508699"/>
              <a:ext cx="4673349" cy="465364"/>
            </a:xfrm>
            <a:prstGeom prst="parallelogram">
              <a:avLst>
                <a:gd name="adj" fmla="val 62406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1" y="1258686"/>
              <a:ext cx="6338806" cy="920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971849" y="392593"/>
              <a:ext cx="1301858" cy="876815"/>
              <a:chOff x="3894612" y="424206"/>
              <a:chExt cx="1379351" cy="1082871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4297569" y="424206"/>
                <a:ext cx="976394" cy="1082871"/>
              </a:xfrm>
              <a:prstGeom prst="parallelogram">
                <a:avLst>
                  <a:gd name="adj" fmla="val 75796"/>
                </a:avLst>
              </a:prstGeom>
              <a:solidFill>
                <a:srgbClr val="00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ด้านขนาน 14"/>
              <p:cNvSpPr/>
              <p:nvPr/>
            </p:nvSpPr>
            <p:spPr>
              <a:xfrm>
                <a:off x="3894612" y="424206"/>
                <a:ext cx="976394" cy="1082871"/>
              </a:xfrm>
              <a:prstGeom prst="parallelogram">
                <a:avLst>
                  <a:gd name="adj" fmla="val 75796"/>
                </a:avLst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ด้านขนาน 9"/>
            <p:cNvSpPr/>
            <p:nvPr/>
          </p:nvSpPr>
          <p:spPr>
            <a:xfrm>
              <a:off x="8113542" y="742986"/>
              <a:ext cx="2587858" cy="462155"/>
            </a:xfrm>
            <a:prstGeom prst="parallelogram">
              <a:avLst>
                <a:gd name="adj" fmla="val 4896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ด้านขนาน 10"/>
            <p:cNvSpPr/>
            <p:nvPr/>
          </p:nvSpPr>
          <p:spPr>
            <a:xfrm>
              <a:off x="5269424" y="742986"/>
              <a:ext cx="2865966" cy="462155"/>
            </a:xfrm>
            <a:prstGeom prst="parallelogram">
              <a:avLst>
                <a:gd name="adj" fmla="val 5567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ด้านขนาน 11"/>
            <p:cNvSpPr/>
            <p:nvPr/>
          </p:nvSpPr>
          <p:spPr>
            <a:xfrm>
              <a:off x="0" y="6626923"/>
              <a:ext cx="12192000" cy="231078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990639" y="6362804"/>
              <a:ext cx="7182887" cy="859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กล่องข้อความ 1"/>
          <p:cNvSpPr txBox="1"/>
          <p:nvPr/>
        </p:nvSpPr>
        <p:spPr>
          <a:xfrm>
            <a:off x="5762982" y="530147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 fontAlgn="t">
              <a:lnSpc>
                <a:spcPct val="115000"/>
              </a:lnSpc>
              <a:spcAft>
                <a:spcPts val="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77435" y="1441227"/>
            <a:ext cx="75229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th-TH" sz="3200" b="1" dirty="0" smtClean="0">
                <a:latin typeface="TH Niramit AS" pitchFamily="2" charset="-34"/>
                <a:cs typeface="TH Niramit AS" pitchFamily="2" charset="-34"/>
              </a:rPr>
              <a:t>การบริหารเชิงพื้นที่แบบ</a:t>
            </a:r>
            <a:r>
              <a:rPr lang="th-TH" altLang="th-TH" sz="3200" b="1" dirty="0" err="1" smtClean="0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altLang="th-TH" sz="3200" b="1" dirty="0" smtClean="0">
                <a:latin typeface="TH Niramit AS" pitchFamily="2" charset="-34"/>
                <a:cs typeface="TH Niramit AS" pitchFamily="2" charset="-34"/>
              </a:rPr>
              <a:t>การ  </a:t>
            </a:r>
            <a:r>
              <a:rPr lang="en-US" altLang="th-TH" sz="3200" dirty="0" smtClean="0">
                <a:latin typeface="TH Niramit AS" pitchFamily="2" charset="-34"/>
                <a:cs typeface="TH Niramit AS" pitchFamily="2" charset="-34"/>
              </a:rPr>
              <a:t/>
            </a:r>
            <a:br>
              <a:rPr lang="en-US" altLang="th-TH" sz="3200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altLang="th-TH" sz="3200" b="1" dirty="0" smtClean="0">
                <a:latin typeface="TH Niramit AS" pitchFamily="2" charset="-34"/>
                <a:cs typeface="TH Niramit AS" pitchFamily="2" charset="-34"/>
              </a:rPr>
              <a:t>“เทศบาลนครแม่สอด”</a:t>
            </a:r>
            <a:r>
              <a:rPr lang="en-US" altLang="th-TH" sz="3200" b="1" dirty="0" smtClean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ctr"/>
            <a:r>
              <a:rPr lang="en-US" altLang="th-TH" sz="3200" b="1" dirty="0" smtClean="0">
                <a:latin typeface="TH Niramit AS" pitchFamily="2" charset="-34"/>
                <a:cs typeface="TH Niramit AS" pitchFamily="2" charset="-34"/>
              </a:rPr>
              <a:t>CITIZEN  </a:t>
            </a:r>
            <a:endParaRPr lang="th-TH" altLang="th-TH" sz="3200" b="1" dirty="0" smtClean="0">
              <a:latin typeface="TH Niramit AS" pitchFamily="2" charset="-34"/>
              <a:cs typeface="TH Niramit AS" pitchFamily="2" charset="-34"/>
            </a:endParaRPr>
          </a:p>
          <a:p>
            <a:pPr algn="ctr"/>
            <a:r>
              <a:rPr lang="th-TH" altLang="th-TH" sz="32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altLang="th-TH" sz="3200" b="1" dirty="0" smtClean="0">
                <a:latin typeface="TH Niramit AS" pitchFamily="2" charset="-34"/>
                <a:cs typeface="TH Niramit AS" pitchFamily="2" charset="-34"/>
              </a:rPr>
              <a:t>BIMSTEC  AND  ACMECS </a:t>
            </a:r>
            <a:r>
              <a:rPr lang="th-TH" altLang="th-TH" sz="3200" b="1" dirty="0" smtClean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en-US" altLang="th-TH" sz="3200" dirty="0" smtClean="0">
                <a:latin typeface="TH Niramit AS" pitchFamily="2" charset="-34"/>
                <a:cs typeface="TH Niramit AS" pitchFamily="2" charset="-34"/>
              </a:rPr>
              <a:t/>
            </a:r>
            <a:br>
              <a:rPr lang="en-US" altLang="th-TH" sz="3200" dirty="0" smtClean="0">
                <a:latin typeface="TH Niramit AS" pitchFamily="2" charset="-34"/>
                <a:cs typeface="TH Niramit AS" pitchFamily="2" charset="-34"/>
              </a:rPr>
            </a:br>
            <a:r>
              <a:rPr lang="en-US" altLang="th-TH" sz="3200" b="1" dirty="0" smtClean="0">
                <a:latin typeface="TH Niramit AS" pitchFamily="2" charset="-34"/>
                <a:cs typeface="TH Niramit AS" pitchFamily="2" charset="-34"/>
              </a:rPr>
              <a:t>Special  Municipality </a:t>
            </a:r>
            <a:r>
              <a:rPr lang="en-US" altLang="th-TH" sz="3200" b="1" dirty="0" err="1" smtClean="0">
                <a:latin typeface="TH Niramit AS" pitchFamily="2" charset="-34"/>
                <a:cs typeface="TH Niramit AS" pitchFamily="2" charset="-34"/>
              </a:rPr>
              <a:t>Nakhonmaesot</a:t>
            </a:r>
            <a:endParaRPr lang="th-TH" altLang="th-TH" sz="3200" dirty="0" smtClean="0">
              <a:latin typeface="TH Niramit AS" pitchFamily="2" charset="-34"/>
              <a:cs typeface="TH Niramit AS" pitchFamily="2" charset="-34"/>
            </a:endParaRPr>
          </a:p>
          <a:p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35747"/>
            <a:ext cx="1296144" cy="113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5747"/>
            <a:ext cx="1401987" cy="113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29" y="4728262"/>
            <a:ext cx="1162975" cy="11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5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1128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u="heavy" dirty="0" smtClean="0"/>
              <a:t/>
            </a:r>
            <a:br>
              <a:rPr lang="th-TH" sz="3600" b="1" u="heavy" dirty="0" smtClean="0"/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ประเภท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ของพลเมือง นครแม่สอด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Citizen of </a:t>
            </a:r>
            <a:r>
              <a:rPr lang="en-US" b="1" dirty="0" err="1">
                <a:latin typeface="TH Kodchasal" pitchFamily="2" charset="-34"/>
                <a:cs typeface="TH Kodchasal" pitchFamily="2" charset="-34"/>
              </a:rPr>
              <a:t>Nakornmaesot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3752292" y="2132856"/>
            <a:ext cx="1935832" cy="6429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4400" b="1" dirty="0" smtClean="0"/>
              <a:t>2. ประชากร 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55650" y="2924175"/>
            <a:ext cx="7345363" cy="302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/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900113" y="3284538"/>
            <a:ext cx="7056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th-TH" sz="2400" b="1">
                <a:latin typeface="Century Gothic" panose="020B0502020202020204" pitchFamily="34" charset="0"/>
                <a:cs typeface="DilleniaUPC" panose="02020603050405020304" pitchFamily="18" charset="-34"/>
              </a:rPr>
              <a:t>หมายถึง บุคคลที่ต้องได้รับการกระตุ้นให้มีส่วนร่วมทำกิจกรรมทางสังคมจากหน่วยงาน      องค์กร หรือกฎหมายในการควบคุม กำกับดูแล</a:t>
            </a:r>
            <a:r>
              <a:rPr lang="en-US" altLang="th-TH" sz="2400" b="1">
                <a:latin typeface="Century Gothic" panose="020B0502020202020204" pitchFamily="34" charset="0"/>
                <a:cs typeface="DilleniaUPC" panose="02020603050405020304" pitchFamily="18" charset="-34"/>
              </a:rPr>
              <a:t> </a:t>
            </a:r>
            <a:r>
              <a:rPr lang="th-TH" altLang="th-TH" sz="2400" b="1">
                <a:latin typeface="Century Gothic" panose="020B0502020202020204" pitchFamily="34" charset="0"/>
                <a:cs typeface="DilleniaUPC" panose="02020603050405020304" pitchFamily="18" charset="-34"/>
              </a:rPr>
              <a:t>เป็นบุคคลที่อาจจะยังขาดความเข้าใจถึงหน้าที่ประชาชนต่อส่วนรวมอย่างชัดเจน ซึ่งในพื้นที่เทศบาลนครแม่สอดก็เช่นเดียวกันที่ยังพบบุคคลในคำนิยามดังกล่าว อาทิเช่น บุคคลที่มีหน้าต้องชำระภาษี แต่ยังไม่ดำเนินการชำระตามระยะเวลาแม้จะมีหนังสือประชาสัมพันธ์ไปแล้วก็ตาม หน่วยงานภาครัฐ เช่น เทศบาลนคร         แม่สอดจำเป็นต้องจัดทำหนังสือแจ้งเตือนการให้มาชำระการภาษี หรือ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1042988" y="765174"/>
            <a:ext cx="7024687" cy="122329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u="heavy" dirty="0" smtClean="0"/>
              <a:t/>
            </a:r>
            <a:br>
              <a:rPr lang="th-TH" sz="3600" b="1" u="heavy" dirty="0" smtClean="0"/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ประเภท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ของพลเมือง นครแม่สอด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Citizen of </a:t>
            </a:r>
            <a:r>
              <a:rPr lang="en-US" b="1" dirty="0" err="1">
                <a:latin typeface="TH Kodchasal" pitchFamily="2" charset="-34"/>
                <a:cs typeface="TH Kodchasal" pitchFamily="2" charset="-34"/>
              </a:rPr>
              <a:t>Nakornmaesot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3752292" y="2132857"/>
            <a:ext cx="1935832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4400" b="1" dirty="0" smtClean="0"/>
              <a:t>2. ประชากร (ต่อ) </a:t>
            </a:r>
          </a:p>
        </p:txBody>
      </p:sp>
      <p:sp>
        <p:nvSpPr>
          <p:cNvPr id="6" name="สี่เหลี่ยมผืนผ้ามุมมน 10"/>
          <p:cNvSpPr/>
          <p:nvPr/>
        </p:nvSpPr>
        <p:spPr>
          <a:xfrm>
            <a:off x="900113" y="2781300"/>
            <a:ext cx="7343775" cy="338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1116013" y="2852738"/>
            <a:ext cx="6985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th-TH" b="1">
                <a:latin typeface="Century Gothic" panose="020B0502020202020204" pitchFamily="34" charset="0"/>
                <a:cs typeface="DilleniaUPC" panose="02020603050405020304" pitchFamily="18" charset="-34"/>
              </a:rPr>
              <a:t>จำนวนประชากรที่เมื่อถึงวาระต้องออกมาทำหน้าที่เลือกตั้ง                     ตามรัฐธรรมนูญกำหนด ไม่ว่าจะเป็นการเลือกตั้งระดับชุมชน ระดับท้องถิ่น หรือแม้แต่ระดับประเทศก็ยังพบว่าประชากรไม่ได้ออกมาใช้สิทธิ เต็มจำนวน ยังมีบุคคลที่ไม่ได้ออกมาทำหน้าที่ของตนเองซึ่งก็ยังพบอยู่บ้าง และอาจหมายถึงบุคคล ที่ยังขาดความมีส่วนร่วมหรือร่วมมือต่อกระบวนการมีส่วนร่วมของประชาชนกับภาครัฐในมิติต่าง เช่น บุคคลที่ยังอาจไม่ให้ความสำคัญกับการประชาคมหรือลงประชามติด้านต่างๆของเทศบาลนครแม่สอด เป็นต้น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19460" y="695956"/>
            <a:ext cx="7024687" cy="12208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u="heavy" dirty="0" smtClean="0"/>
              <a:t/>
            </a:r>
            <a:br>
              <a:rPr lang="th-TH" sz="3600" b="1" u="heavy" dirty="0" smtClean="0"/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ประเภท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ของพลเมือง นครแม่สอด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Citizen of </a:t>
            </a:r>
            <a:r>
              <a:rPr lang="en-US" b="1" dirty="0" err="1">
                <a:latin typeface="TH Kodchasal" pitchFamily="2" charset="-34"/>
                <a:cs typeface="TH Kodchasal" pitchFamily="2" charset="-34"/>
              </a:rPr>
              <a:t>Nakornmaesot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3563888" y="1916832"/>
            <a:ext cx="1935832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4400" b="1" dirty="0" smtClean="0"/>
              <a:t> 3. พลเมือง 1 </a:t>
            </a:r>
          </a:p>
        </p:txBody>
      </p:sp>
      <p:sp>
        <p:nvSpPr>
          <p:cNvPr id="7" name="สี่เหลี่ยมผืนผ้ามุมมน 10"/>
          <p:cNvSpPr/>
          <p:nvPr/>
        </p:nvSpPr>
        <p:spPr>
          <a:xfrm>
            <a:off x="539750" y="2420888"/>
            <a:ext cx="8064500" cy="403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/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792163" y="2492946"/>
            <a:ext cx="7559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sz="2000" dirty="0" smtClean="0"/>
              <a:t>           </a:t>
            </a:r>
            <a:r>
              <a:rPr lang="th-TH" sz="2200" dirty="0" smtClean="0">
                <a:cs typeface="+mj-cs"/>
              </a:rPr>
              <a:t>บุคคลสัญชาติไทย ผู้ที่เป็นกำลังพลังของบ้านเมือง สามารถนำความรู้ ทักษะ ความสามารถที่บุคคลมี  ร่วมสร้างประโยชน์ต่อสังคมส่วนรวม พร้อมที่จะร่วมแสดงความคิดหรือช่องทางการเสนอแนะ การสนับสนุนต่อการพัฒนาเชิงพื้นที่หรือสังคม โดยตระหนักว่าตนเองหรือบุคคลเป็นสมาชิกหนึ่งของสังคม  ดังนั้นจึงต้องรับผิดชอบต่อตนเอง พึ่งพาตนเองได้และสามารถแสดงความรับผิดชอบในหน้าที่ต่อสังคม มีความเคารพสิทธิของตนเอง เคารพสิทธิของผู้อื่น ยอมรับในความแตกต่าง มองสังคมในบริบทของความเสมอภาค ภายใต้กฎหมายกฎกติกาของสังคม  จะสังเกตได้ว่ากลุ่มบุคคลระดับนี้ก็สามารถพบได้ไม่น้อยในสังคมเช่นเดียวกับพื้นที่นครแม่สอด  บุคคลที่สามารถใช้นิยามความเป็นพลเมืองของนครแม่สอดนั้นมีอยู่ไม่น้อยและเป็นเครือข่ายสำคัญ ในการร่วมยกระดับสังคมและพัฒนาพื้นที่นครแม่สอดในรูปแบบการบูร</a:t>
            </a:r>
            <a:r>
              <a:rPr lang="th-TH" sz="2200" dirty="0" err="1" smtClean="0">
                <a:cs typeface="+mj-cs"/>
              </a:rPr>
              <a:t>ณา</a:t>
            </a:r>
            <a:r>
              <a:rPr lang="th-TH" sz="2200" dirty="0" smtClean="0">
                <a:cs typeface="+mj-cs"/>
              </a:rPr>
              <a:t>การ  เช่น   กลุ่มบุคคลต่างๆ ที่มีฐานแนวคิดตามนิยามข้างต้น กลุ่มผู้นำชุมชน ประธานชุมชน </a:t>
            </a:r>
            <a:r>
              <a:rPr lang="th-TH" sz="2200" dirty="0" err="1" smtClean="0">
                <a:cs typeface="+mj-cs"/>
              </a:rPr>
              <a:t>อส</a:t>
            </a:r>
            <a:r>
              <a:rPr lang="th-TH" sz="2200" dirty="0" smtClean="0">
                <a:cs typeface="+mj-cs"/>
              </a:rPr>
              <a:t>ม. กลุ่มองค์กรภาคเอกชน  นักลงทุน            นักธุรกิจนักการเมืองท้องถิ่น ข้าราชการส่วนต่างๆ หรือกลุ่มเด็กและเยาวชน เป็นต้น ซึ่งแสดงออกทางสังคมในเชิงประจักษ์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2988" y="764704"/>
            <a:ext cx="7024687" cy="12573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u="heavy" dirty="0" smtClean="0"/>
              <a:t/>
            </a:r>
            <a:br>
              <a:rPr lang="th-TH" sz="3600" b="1" u="heavy" dirty="0" smtClean="0"/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ประเภท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ของพลเมือง นครแม่สอด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Citizen of </a:t>
            </a:r>
            <a:r>
              <a:rPr lang="en-US" b="1" dirty="0" err="1">
                <a:latin typeface="TH Kodchasal" pitchFamily="2" charset="-34"/>
                <a:cs typeface="TH Kodchasal" pitchFamily="2" charset="-34"/>
              </a:rPr>
              <a:t>Nakornmaesot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7" name="ตัวแทนเนื้อหา 1"/>
          <p:cNvSpPr txBox="1">
            <a:spLocks/>
          </p:cNvSpPr>
          <p:nvPr/>
        </p:nvSpPr>
        <p:spPr>
          <a:xfrm>
            <a:off x="3491880" y="2132856"/>
            <a:ext cx="193583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4400" b="1" dirty="0" smtClean="0"/>
              <a:t> 4. พลเมือง 2 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55650" y="2853531"/>
            <a:ext cx="748823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</a:rPr>
              <a:t>     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393" name="TextBox 7"/>
          <p:cNvSpPr txBox="1">
            <a:spLocks noChangeArrowheads="1"/>
          </p:cNvSpPr>
          <p:nvPr/>
        </p:nvSpPr>
        <p:spPr bwMode="auto">
          <a:xfrm>
            <a:off x="1042988" y="3284538"/>
            <a:ext cx="698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dirty="0" smtClean="0">
                <a:cs typeface="+mj-cs"/>
              </a:rPr>
              <a:t>หมายถึง กลุ่มบุคคลที่เข้ามาในพื้นที่นครแม่สอดในหลายรูปแบบ อาทิ </a:t>
            </a:r>
          </a:p>
          <a:p>
            <a:pPr eaLnBrk="1" hangingPunct="1">
              <a:defRPr/>
            </a:pPr>
            <a:endParaRPr lang="th-TH" b="1" dirty="0" smtClean="0">
              <a:cs typeface="+mj-cs"/>
            </a:endParaRPr>
          </a:p>
          <a:p>
            <a:pPr eaLnBrk="1" hangingPunct="1">
              <a:defRPr/>
            </a:pPr>
            <a:r>
              <a:rPr lang="th-TH" b="1" dirty="0" smtClean="0">
                <a:cs typeface="+mj-cs"/>
              </a:rPr>
              <a:t>              1. บุคคลสัญชาติไทย ที่เข้ามาในรูปแบบ การค้า การลงทุน </a:t>
            </a:r>
          </a:p>
          <a:p>
            <a:pPr eaLnBrk="1" hangingPunct="1">
              <a:defRPr/>
            </a:pPr>
            <a:r>
              <a:rPr lang="th-TH" b="1" dirty="0" smtClean="0">
                <a:cs typeface="+mj-cs"/>
              </a:rPr>
              <a:t>การท่องเที่ยว การศึกษา การสาธารณะสุข หรืออื่นๆ </a:t>
            </a:r>
            <a:endParaRPr lang="en-US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1649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u="heavy" dirty="0" smtClean="0"/>
              <a:t/>
            </a:r>
            <a:br>
              <a:rPr lang="th-TH" sz="3600" b="1" u="heavy" dirty="0" smtClean="0"/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ประเภท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ของพลเมือง นครแม่สอด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Citizen of </a:t>
            </a:r>
            <a:r>
              <a:rPr lang="en-US" b="1" dirty="0" err="1">
                <a:latin typeface="TH Kodchasal" pitchFamily="2" charset="-34"/>
                <a:cs typeface="TH Kodchasal" pitchFamily="2" charset="-34"/>
              </a:rPr>
              <a:t>Nakornmaesot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3491880" y="1988840"/>
            <a:ext cx="193583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4400" b="1" dirty="0" smtClean="0"/>
              <a:t> 4. พลเมือง 2 (ต่อ) </a:t>
            </a:r>
          </a:p>
        </p:txBody>
      </p:sp>
      <p:sp>
        <p:nvSpPr>
          <p:cNvPr id="6" name="สี่เหลี่ยมผืนผ้ามุมมน 14"/>
          <p:cNvSpPr/>
          <p:nvPr/>
        </p:nvSpPr>
        <p:spPr>
          <a:xfrm>
            <a:off x="611188" y="2781300"/>
            <a:ext cx="79216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</a:rPr>
              <a:t>     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827088" y="2924175"/>
            <a:ext cx="77057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b="1" dirty="0" smtClean="0">
                <a:cs typeface="+mj-cs"/>
              </a:rPr>
              <a:t>        2.  บุคคลต่างชาติ   ที่เข้ามาในรูปแบบ อาสาสมัครต่างชาติ แรงงานต่างชาติ การค้า การลงทุน การท่องเที่ยว การศึกษา ฯลฯ เช่น ประชาชนเมียวดี 7 รัฐ            ใน</a:t>
            </a:r>
            <a:r>
              <a:rPr lang="th-TH" b="1" dirty="0" err="1" smtClean="0">
                <a:cs typeface="+mj-cs"/>
              </a:rPr>
              <a:t>เมียนมาร์</a:t>
            </a:r>
            <a:r>
              <a:rPr lang="th-TH" b="1" dirty="0" smtClean="0">
                <a:cs typeface="+mj-cs"/>
              </a:rPr>
              <a:t>/จีน/ญี่ปุ่น ฯลฯ   ซึ่งเข้ามาอาศัยหรือมีกิจกรรมดังกล่าวอย่างต่อเนื่อง จนกลายเป็นพลเมือง กลุ่มที่ 2 ของนครแม่สอด  ซึ่งปัจจุบันพบเป็นจำนวนมาก เนื่องจากการขยายตัวในเชิงเศรษฐกิจและการลงทุนระหว่างประเทศอย่างต่อเนื่อง </a:t>
            </a:r>
            <a:endParaRPr lang="en-US" b="1" dirty="0" smtClean="0">
              <a:cs typeface="+mj-cs"/>
            </a:endParaRPr>
          </a:p>
          <a:p>
            <a:pPr eaLnBrk="1" hangingPunct="1">
              <a:defRPr/>
            </a:pPr>
            <a:endParaRPr lang="th-TH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61944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การบริหารเชิงพื้นที่แบบ</a:t>
            </a:r>
            <a:r>
              <a:rPr lang="th-TH" b="1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บูรณา</a:t>
            </a: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การ </a:t>
            </a: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เทศบาลนครแม่สอด</a:t>
            </a: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th-TH" dirty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00563" y="2420938"/>
            <a:ext cx="3887787" cy="36718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u="sng" dirty="0"/>
              <a:t>BIMSTEC</a:t>
            </a:r>
            <a:r>
              <a:rPr lang="th-TH" u="sng" dirty="0"/>
              <a:t>  </a:t>
            </a:r>
            <a:endParaRPr lang="en-US" u="sng" dirty="0"/>
          </a:p>
          <a:p>
            <a:pPr marL="68580" indent="0" algn="thaiDi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dirty="0" smtClean="0"/>
              <a:t>    เป็น</a:t>
            </a:r>
            <a:r>
              <a:rPr lang="th-TH" dirty="0"/>
              <a:t>ความร่วมมือกันทางวิชาการและเศรษฐกิจระหว่างประเทศ  7 ประเทศใน</a:t>
            </a:r>
            <a:r>
              <a:rPr lang="th-TH" dirty="0" err="1"/>
              <a:t>อ่าวเบงกอล</a:t>
            </a:r>
            <a:r>
              <a:rPr lang="th-TH" dirty="0"/>
              <a:t> </a:t>
            </a:r>
            <a:r>
              <a:rPr lang="th-TH" dirty="0" smtClean="0"/>
              <a:t>ประกอบด้วย บัง</a:t>
            </a:r>
            <a:r>
              <a:rPr lang="th-TH" dirty="0"/>
              <a:t>คลาเทศ </a:t>
            </a:r>
            <a:r>
              <a:rPr lang="th-TH" dirty="0" err="1"/>
              <a:t>ภูฏาน</a:t>
            </a:r>
            <a:r>
              <a:rPr lang="th-TH" dirty="0"/>
              <a:t> อินเดีย </a:t>
            </a:r>
            <a:r>
              <a:rPr lang="th-TH" dirty="0" err="1"/>
              <a:t>เมียนม่า</a:t>
            </a:r>
            <a:r>
              <a:rPr lang="th-TH" dirty="0"/>
              <a:t> เนปาล ศรีลังกา และ</a:t>
            </a:r>
            <a:r>
              <a:rPr lang="th-TH" dirty="0" smtClean="0"/>
              <a:t>ไทย</a:t>
            </a:r>
            <a:r>
              <a:rPr lang="en-US" dirty="0"/>
              <a:t> </a:t>
            </a:r>
          </a:p>
          <a:p>
            <a:pPr marL="68580" indent="0" algn="thaiDi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ym typeface="Wingdings 3"/>
              </a:rPr>
              <a:t></a:t>
            </a:r>
            <a:r>
              <a:rPr lang="en-US" b="1" dirty="0"/>
              <a:t> </a:t>
            </a:r>
            <a:r>
              <a:rPr lang="th-TH" dirty="0" smtClean="0"/>
              <a:t>เกิด</a:t>
            </a:r>
            <a:r>
              <a:rPr lang="th-TH" dirty="0"/>
              <a:t>จากความริเริ่มของไทย เมื่อวันที่ 6 มิถุนายน 2540 </a:t>
            </a:r>
            <a:endParaRPr lang="en-US" dirty="0"/>
          </a:p>
          <a:p>
            <a:pPr marL="68580" indent="0" algn="thaiDi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ym typeface="Wingdings 3"/>
              </a:rPr>
              <a:t></a:t>
            </a:r>
            <a:r>
              <a:rPr lang="th-TH" dirty="0"/>
              <a:t> เป็นความร่วมมือกันภายใต้กรอบ </a:t>
            </a:r>
            <a:r>
              <a:rPr lang="en-US" b="1" dirty="0" smtClean="0"/>
              <a:t>BIMSTEC </a:t>
            </a:r>
            <a:r>
              <a:rPr lang="th-TH" dirty="0" smtClean="0"/>
              <a:t>ที่</a:t>
            </a:r>
            <a:r>
              <a:rPr lang="th-TH" dirty="0"/>
              <a:t>มีจุดเด่น เป็นเวทีเชื่อมประสานงานนโยบาย  </a:t>
            </a:r>
            <a:r>
              <a:rPr lang="en-US" dirty="0" smtClean="0"/>
              <a:t>Look </a:t>
            </a:r>
            <a:r>
              <a:rPr lang="en-US" dirty="0"/>
              <a:t>East </a:t>
            </a:r>
            <a:r>
              <a:rPr lang="th-TH" dirty="0"/>
              <a:t>และเป็นกลไกหนึ่งที่ส่งเสริมด้านการค้า การลงทุน การท่องเที่ยว </a:t>
            </a:r>
            <a:r>
              <a:rPr lang="th-TH" dirty="0" smtClean="0"/>
              <a:t>ด้าน</a:t>
            </a:r>
            <a:r>
              <a:rPr lang="th-TH" dirty="0"/>
              <a:t>สังคม </a:t>
            </a:r>
            <a:r>
              <a:rPr lang="th-TH" dirty="0" smtClean="0"/>
              <a:t>สาธารณสุขความ</a:t>
            </a:r>
            <a:r>
              <a:rPr lang="th-TH" dirty="0"/>
              <a:t>ยากจน ภัยพิบัติ วัฒนธรรมการศึกษา ฯลฯ</a:t>
            </a:r>
            <a:endParaRPr lang="en-US" dirty="0"/>
          </a:p>
          <a:p>
            <a:pPr marL="68580" indent="0" algn="thaiDi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ym typeface="Wingdings 3"/>
              </a:rPr>
              <a:t></a:t>
            </a:r>
            <a:r>
              <a:rPr lang="en-US" b="1" dirty="0"/>
              <a:t> BIMSTEC </a:t>
            </a:r>
            <a:r>
              <a:rPr lang="th-TH" dirty="0"/>
              <a:t>เป็นตลาดขนาดใหญ่ มีประชากรรวมกัน 1,490 ล้านคน ซึ่งจะเป็นประโยชน์ในการใน</a:t>
            </a:r>
            <a:r>
              <a:rPr lang="th-TH" dirty="0" smtClean="0"/>
              <a:t>การขยาย</a:t>
            </a:r>
            <a:r>
              <a:rPr lang="th-TH" dirty="0"/>
              <a:t>ตลาดการค้า และการลงทุนไปยังเอเชียใต้ ตามนโยบาย “</a:t>
            </a:r>
            <a:r>
              <a:rPr lang="en-US" dirty="0"/>
              <a:t>LOOK  WEST</a:t>
            </a:r>
            <a:r>
              <a:rPr lang="th-TH" dirty="0"/>
              <a:t>”</a:t>
            </a: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pic>
        <p:nvPicPr>
          <p:cNvPr id="4" name="รูปภาพ 3" descr="https://medias.thansettakij.com/images/2019/10/08/1570509302.jpg"/>
          <p:cNvPicPr/>
          <p:nvPr/>
        </p:nvPicPr>
        <p:blipFill rotWithShape="1">
          <a:blip r:embed="rId2"/>
          <a:srcRect l="35" t="299" r="-35" b="17015"/>
          <a:stretch/>
        </p:blipFill>
        <p:spPr bwMode="auto">
          <a:xfrm>
            <a:off x="755650" y="2747963"/>
            <a:ext cx="3459163" cy="2808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61944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การบริหารเชิงพื้นที่แบบ</a:t>
            </a:r>
            <a:r>
              <a:rPr lang="th-TH" b="1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บูรณา</a:t>
            </a: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การ </a:t>
            </a: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เทศบาลนครแม่สอด</a:t>
            </a: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th-TH" dirty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356100" y="2420938"/>
            <a:ext cx="4103688" cy="3311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u="sng" dirty="0"/>
              <a:t>ACMECS </a:t>
            </a:r>
            <a:endParaRPr lang="th-TH" b="1" u="sng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dirty="0" smtClean="0"/>
              <a:t>  เป็น</a:t>
            </a:r>
            <a:r>
              <a:rPr lang="th-TH" dirty="0"/>
              <a:t>ยุทธศาสตร์ความร่วมมือทางเศรษฐกิจ </a:t>
            </a:r>
            <a:r>
              <a:rPr lang="th-TH" dirty="0" err="1"/>
              <a:t>อิร</a:t>
            </a:r>
            <a:r>
              <a:rPr lang="th-TH" dirty="0" smtClean="0"/>
              <a:t>วดี</a:t>
            </a:r>
            <a:r>
              <a:rPr lang="th-TH" dirty="0"/>
              <a:t>-</a:t>
            </a:r>
            <a:r>
              <a:rPr lang="th-TH" dirty="0" smtClean="0"/>
              <a:t>เจ้าพระยา</a:t>
            </a:r>
            <a:r>
              <a:rPr lang="th-TH" dirty="0"/>
              <a:t>-</a:t>
            </a:r>
            <a:r>
              <a:rPr lang="th-TH" dirty="0" smtClean="0"/>
              <a:t>แม่โขง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Ayeyawady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- Chao Phraya – Mekong Economic Cooperation Strategy: ACMECS)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/>
              <a:t>เป็นข้อริเริ่มของประเทศไทย มุ่งเน้นความเจริญสู่ชายแดน เพื่อสร้างงาน สร้างรายได้ และลดความเลื่อมล้ำ มีประชากรรวมกันมากกว่า 230 ล้าน</a:t>
            </a:r>
            <a:r>
              <a:rPr lang="th-TH" dirty="0" smtClean="0"/>
              <a:t>บาท</a:t>
            </a: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ym typeface="Wingdings 3"/>
              </a:rPr>
              <a:t></a:t>
            </a:r>
            <a:r>
              <a:rPr lang="th-TH" b="1" dirty="0"/>
              <a:t> </a:t>
            </a:r>
            <a:r>
              <a:rPr lang="th-TH" dirty="0"/>
              <a:t>เป็นกรอบความร่วมมือของเศรษฐกิจระดับอนุภาคเพื่อส่งเสริมการพัฒนาสมดุล ลดช่องว่าง</a:t>
            </a:r>
            <a:r>
              <a:rPr lang="th-TH" dirty="0" smtClean="0"/>
              <a:t>ทางเศรษฐกิจ</a:t>
            </a:r>
            <a:r>
              <a:rPr lang="th-TH" dirty="0"/>
              <a:t>ระหว่างประเทศสมาชิกได้แก่  กัมพูชา </a:t>
            </a:r>
            <a:r>
              <a:rPr lang="th-TH" dirty="0" err="1"/>
              <a:t>สปป</a:t>
            </a:r>
            <a:r>
              <a:rPr lang="th-TH" dirty="0"/>
              <a:t>.ลาว </a:t>
            </a:r>
            <a:r>
              <a:rPr lang="th-TH" dirty="0" err="1"/>
              <a:t>เมียนม่า</a:t>
            </a:r>
            <a:r>
              <a:rPr lang="th-TH" dirty="0"/>
              <a:t>เวียดนามและไทย</a:t>
            </a: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ym typeface="Wingdings 3"/>
              </a:rPr>
              <a:t></a:t>
            </a:r>
            <a:r>
              <a:rPr lang="th-TH" b="1" dirty="0" smtClean="0"/>
              <a:t> </a:t>
            </a:r>
            <a:r>
              <a:rPr lang="th-TH" dirty="0" smtClean="0"/>
              <a:t>ประเทศ</a:t>
            </a:r>
            <a:r>
              <a:rPr lang="th-TH" dirty="0"/>
              <a:t>ไทยเป็นผู้ริเริ่ม</a:t>
            </a:r>
            <a:r>
              <a:rPr lang="th-TH" dirty="0" smtClean="0"/>
              <a:t>ก่อตั้งเมื่อ</a:t>
            </a:r>
            <a:r>
              <a:rPr lang="th-TH" dirty="0"/>
              <a:t>ปี 2546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ym typeface="Wingdings 3"/>
              </a:rPr>
              <a:t> </a:t>
            </a:r>
            <a:r>
              <a:rPr lang="th-TH" dirty="0" smtClean="0"/>
              <a:t>วัตถุประสงค์ </a:t>
            </a:r>
            <a:r>
              <a:rPr lang="th-TH" dirty="0"/>
              <a:t>คือ การเพิ่มขีด</a:t>
            </a:r>
            <a:r>
              <a:rPr lang="th-TH" dirty="0" smtClean="0"/>
              <a:t>ความสามารถและ</a:t>
            </a:r>
            <a:r>
              <a:rPr lang="th-TH" dirty="0"/>
              <a:t>สร้างความเจริญเติบโตทางเศรษฐกิจตามแนว</a:t>
            </a:r>
            <a:r>
              <a:rPr lang="th-TH" dirty="0" smtClean="0"/>
              <a:t>ชายแดน  การย้ายอุตสาหกรรม</a:t>
            </a:r>
            <a:r>
              <a:rPr lang="th-TH" dirty="0"/>
              <a:t>เกษตรและอุตสาหกรรมผลิต  </a:t>
            </a:r>
            <a:r>
              <a:rPr lang="th-TH" dirty="0" smtClean="0"/>
              <a:t>การ</a:t>
            </a:r>
            <a:r>
              <a:rPr lang="th-TH" dirty="0"/>
              <a:t>จ้างงานและลดช่องว่างทาง</a:t>
            </a:r>
            <a:r>
              <a:rPr lang="th-TH" dirty="0" smtClean="0"/>
              <a:t>เศรษฐกิจ พัฒนาทรัพยากร</a:t>
            </a:r>
            <a:r>
              <a:rPr lang="th-TH" dirty="0"/>
              <a:t>มนุษย์ </a:t>
            </a:r>
            <a:r>
              <a:rPr lang="th-TH" dirty="0" smtClean="0"/>
              <a:t>สาธารณสุข</a:t>
            </a:r>
            <a:r>
              <a:rPr lang="th-TH" dirty="0"/>
              <a:t>และสิ่งแวดล้อม </a:t>
            </a:r>
            <a:r>
              <a:rPr lang="th-TH" dirty="0" smtClean="0"/>
              <a:t>การท่องเที่ยว การศึกษา </a:t>
            </a: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dirty="0"/>
          </a:p>
        </p:txBody>
      </p:sp>
      <p:grpSp>
        <p:nvGrpSpPr>
          <p:cNvPr id="19462" name="กลุ่ม 7"/>
          <p:cNvGrpSpPr>
            <a:grpSpLocks/>
          </p:cNvGrpSpPr>
          <p:nvPr/>
        </p:nvGrpSpPr>
        <p:grpSpPr bwMode="auto">
          <a:xfrm>
            <a:off x="755650" y="2755900"/>
            <a:ext cx="3311525" cy="2665413"/>
            <a:chOff x="3294682" y="2855912"/>
            <a:chExt cx="2505075" cy="1971040"/>
          </a:xfrm>
        </p:grpSpPr>
        <p:pic>
          <p:nvPicPr>
            <p:cNvPr id="6" name="รูปภาพ 5" descr="Ayeyawady – Chao Phraya – Mekong Economic Cooperation Strategy ..."/>
            <p:cNvPicPr/>
            <p:nvPr/>
          </p:nvPicPr>
          <p:blipFill rotWithShape="1">
            <a:blip r:embed="rId2"/>
            <a:srcRect t="31882"/>
            <a:stretch/>
          </p:blipFill>
          <p:spPr bwMode="auto">
            <a:xfrm>
              <a:off x="3294682" y="3270312"/>
              <a:ext cx="2505075" cy="1556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7" name="รูปภาพ 6" descr="Ayeyawady – Chao Phraya – Mekong Economic Cooperation Strategy ..."/>
            <p:cNvPicPr/>
            <p:nvPr/>
          </p:nvPicPr>
          <p:blipFill rotWithShape="1">
            <a:blip r:embed="rId2"/>
            <a:srcRect b="81864"/>
            <a:stretch/>
          </p:blipFill>
          <p:spPr bwMode="auto">
            <a:xfrm>
              <a:off x="3294682" y="2855912"/>
              <a:ext cx="2505075" cy="4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/>
          </p:cNvSpPr>
          <p:nvPr/>
        </p:nvSpPr>
        <p:spPr bwMode="auto">
          <a:xfrm>
            <a:off x="1042988" y="870252"/>
            <a:ext cx="7024744" cy="648072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ความ</a:t>
            </a:r>
            <a:r>
              <a:rPr lang="th-TH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ร่วมมือ 3 ประเทศ อินเดีย เมียนม</a:t>
            </a:r>
            <a:r>
              <a:rPr lang="th-TH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่า</a:t>
            </a:r>
            <a:r>
              <a:rPr lang="th-TH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ไทย</a:t>
            </a:r>
            <a:endParaRPr lang="th-TH" dirty="0">
              <a:effectLst>
                <a:glow rad="101600">
                  <a:schemeClr val="tx1">
                    <a:alpha val="60000"/>
                  </a:schemeClr>
                </a:glow>
                <a:outerShdw blurRad="69850" dist="43180" dir="5400000" sx="0" sy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4" y="1695611"/>
            <a:ext cx="3857484" cy="216983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6"/>
          <a:stretch/>
        </p:blipFill>
        <p:spPr>
          <a:xfrm>
            <a:off x="4472424" y="1694868"/>
            <a:ext cx="4132024" cy="214748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3899741"/>
            <a:ext cx="4539725" cy="25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7681"/>
            <a:ext cx="8208913" cy="4617514"/>
          </a:xfrm>
          <a:prstGeom prst="rect">
            <a:avLst/>
          </a:prstGeom>
        </p:spPr>
      </p:pic>
      <p:sp>
        <p:nvSpPr>
          <p:cNvPr id="5" name="ชื่อเรื่อง 2"/>
          <p:cNvSpPr txBox="1">
            <a:spLocks/>
          </p:cNvSpPr>
          <p:nvPr/>
        </p:nvSpPr>
        <p:spPr bwMode="auto">
          <a:xfrm>
            <a:off x="1042988" y="947188"/>
            <a:ext cx="7024744" cy="753620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แผน</a:t>
            </a:r>
            <a:r>
              <a:rPr lang="th-TH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ที่ 2 </a:t>
            </a:r>
            <a:r>
              <a:rPr lang="th-TH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ทวีป</a:t>
            </a:r>
            <a:endParaRPr lang="th-TH" b="1" dirty="0">
              <a:effectLst>
                <a:glow rad="101600">
                  <a:schemeClr val="tx1">
                    <a:alpha val="60000"/>
                  </a:schemeClr>
                </a:glow>
                <a:outerShdw blurRad="69850" dist="43180" dir="5400000" sx="0" sy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82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800872" y="2276872"/>
            <a:ext cx="3384376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1.รัฐยะไข่ (</a:t>
            </a:r>
            <a:r>
              <a:rPr lang="en-US" sz="2400" b="1" dirty="0" err="1">
                <a:solidFill>
                  <a:srgbClr val="002060"/>
                </a:solidFill>
                <a:latin typeface="Bahnschrift Light SemiCondensed" pitchFamily="34" charset="0"/>
              </a:rPr>
              <a:t>Rakhine</a:t>
            </a:r>
            <a:r>
              <a:rPr lang="en-US" sz="2400" b="1" dirty="0">
                <a:solidFill>
                  <a:srgbClr val="002060"/>
                </a:solidFill>
                <a:latin typeface="Bahnschrift Light SemiCondensed" pitchFamily="34" charset="0"/>
              </a:rPr>
              <a:t>) 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/>
            </a:r>
            <a:b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</a:b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2.รัฐกะ</a:t>
            </a:r>
            <a:r>
              <a:rPr lang="th-TH" sz="2400" b="1" dirty="0" err="1">
                <a:solidFill>
                  <a:srgbClr val="002060"/>
                </a:solidFill>
                <a:latin typeface="Bahnschrift Light SemiCondensed" pitchFamily="34" charset="0"/>
              </a:rPr>
              <a:t>ฉิ่น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Bahnschrift Light SemiCondensed" pitchFamily="34" charset="0"/>
              </a:rPr>
              <a:t>Kachin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latin typeface="Bahnschrift Light SemiCondensed" pitchFamily="34" charset="0"/>
                <a:hlinkClick r:id="rId2"/>
              </a:rPr>
              <a:t> </a:t>
            </a:r>
            <a:endParaRPr lang="th-TH" sz="2400" b="1" dirty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3.รัฐกระเหรี่ยง (</a:t>
            </a:r>
            <a:r>
              <a:rPr lang="en-US" sz="2400" b="1" dirty="0" err="1">
                <a:solidFill>
                  <a:srgbClr val="002060"/>
                </a:solidFill>
                <a:latin typeface="Bahnschrift Light SemiCondensed" pitchFamily="34" charset="0"/>
              </a:rPr>
              <a:t>Kayin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)</a:t>
            </a:r>
            <a:endParaRPr lang="th-TH" sz="2400" dirty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4.รัฐกะยา (</a:t>
            </a:r>
            <a:r>
              <a:rPr lang="en-US" sz="2400" b="1" dirty="0" err="1">
                <a:solidFill>
                  <a:srgbClr val="002060"/>
                </a:solidFill>
                <a:latin typeface="Bahnschrift Light SemiCondensed" pitchFamily="34" charset="0"/>
              </a:rPr>
              <a:t>Kayah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)</a:t>
            </a:r>
            <a:endParaRPr lang="th-TH" sz="2400" dirty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5.รัฐมอญ (</a:t>
            </a:r>
            <a:r>
              <a:rPr lang="en-US" sz="2400" b="1" dirty="0">
                <a:solidFill>
                  <a:srgbClr val="002060"/>
                </a:solidFill>
                <a:latin typeface="Bahnschrift Light SemiCondensed" pitchFamily="34" charset="0"/>
              </a:rPr>
              <a:t>Mon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)</a:t>
            </a:r>
            <a:endParaRPr lang="th-TH" sz="2400" dirty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6รัฐชิน (</a:t>
            </a:r>
            <a:r>
              <a:rPr lang="en-US" sz="2400" b="1" dirty="0">
                <a:solidFill>
                  <a:srgbClr val="002060"/>
                </a:solidFill>
                <a:latin typeface="Bahnschrift Light SemiCondensed" pitchFamily="34" charset="0"/>
              </a:rPr>
              <a:t>Chin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latin typeface="Bahnschrift Light SemiCondensed" pitchFamily="34" charset="0"/>
                <a:hlinkClick r:id="rId3"/>
              </a:rPr>
              <a:t> </a:t>
            </a:r>
            <a:endParaRPr lang="th-TH" sz="2400" b="1" dirty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7.รัฐฉานหรือไทใหญ่ (</a:t>
            </a:r>
            <a:r>
              <a:rPr lang="en-US" sz="2400" b="1" dirty="0">
                <a:solidFill>
                  <a:srgbClr val="002060"/>
                </a:solidFill>
                <a:latin typeface="Bahnschrift Light SemiCondensed" pitchFamily="34" charset="0"/>
              </a:rPr>
              <a:t>Shan</a:t>
            </a:r>
            <a:r>
              <a:rPr lang="th-TH" sz="2400" b="1" dirty="0">
                <a:solidFill>
                  <a:srgbClr val="002060"/>
                </a:solidFill>
                <a:latin typeface="Bahnschrift Light SemiCondensed" pitchFamily="34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hlinkClick r:id="rId4"/>
              </a:rPr>
              <a:t> 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00872" y="1412776"/>
            <a:ext cx="338437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</a:rPr>
              <a:t>7 รัฐ ของประเทศ</a:t>
            </a:r>
            <a:r>
              <a:rPr lang="th-TH" sz="3200" b="1" dirty="0" err="1">
                <a:solidFill>
                  <a:srgbClr val="002060"/>
                </a:solidFill>
              </a:rPr>
              <a:t>เมียนมา</a:t>
            </a:r>
            <a:endParaRPr lang="th-TH" sz="3200" b="1" dirty="0">
              <a:solidFill>
                <a:srgbClr val="002060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456384" cy="5639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ลูกศรเชื่อมต่อแบบตรง 2"/>
          <p:cNvCxnSpPr/>
          <p:nvPr/>
        </p:nvCxnSpPr>
        <p:spPr>
          <a:xfrm flipH="1">
            <a:off x="1907704" y="2564904"/>
            <a:ext cx="29523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H="1" flipV="1">
            <a:off x="2771800" y="1412776"/>
            <a:ext cx="2088232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H="1">
            <a:off x="2987824" y="3212976"/>
            <a:ext cx="187220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5" idx="1"/>
          </p:cNvCxnSpPr>
          <p:nvPr/>
        </p:nvCxnSpPr>
        <p:spPr>
          <a:xfrm flipH="1" flipV="1">
            <a:off x="2843808" y="3368193"/>
            <a:ext cx="1957064" cy="24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H="1">
            <a:off x="2915816" y="3933056"/>
            <a:ext cx="1944216" cy="386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 flipV="1">
            <a:off x="1763688" y="2564904"/>
            <a:ext cx="3096344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H="1" flipV="1">
            <a:off x="3023828" y="2636912"/>
            <a:ext cx="1836204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ctrTitle"/>
          </p:nvPr>
        </p:nvSpPr>
        <p:spPr>
          <a:xfrm>
            <a:off x="4733925" y="188913"/>
            <a:ext cx="3078163" cy="2016125"/>
          </a:xfrm>
        </p:spPr>
        <p:txBody>
          <a:bodyPr/>
          <a:lstStyle/>
          <a:p>
            <a:pPr algn="ctr" eaLnBrk="1" hangingPunct="1"/>
            <a:r>
              <a:rPr lang="th-TH" altLang="th-TH" sz="4000" b="1" smtClean="0">
                <a:latin typeface="TH Kodchasal" panose="02000506000000020004" pitchFamily="2" charset="-34"/>
              </a:rPr>
              <a:t>การบริหารเชิงพื้นที่แบบบูรณาการ  </a:t>
            </a:r>
            <a:r>
              <a:rPr lang="en-US" altLang="th-TH" sz="4000" smtClean="0">
                <a:latin typeface="TH Kodchasal" panose="02000506000000020004" pitchFamily="2" charset="-34"/>
              </a:rPr>
              <a:t/>
            </a:r>
            <a:br>
              <a:rPr lang="en-US" altLang="th-TH" sz="4000" smtClean="0">
                <a:latin typeface="TH Kodchasal" panose="02000506000000020004" pitchFamily="2" charset="-34"/>
              </a:rPr>
            </a:br>
            <a:r>
              <a:rPr lang="th-TH" altLang="th-TH" sz="4000" b="1" smtClean="0">
                <a:latin typeface="TH Kodchasal" panose="02000506000000020004" pitchFamily="2" charset="-34"/>
              </a:rPr>
              <a:t>“เทศบาลนครแม่สอด”</a:t>
            </a:r>
            <a:endParaRPr lang="th-TH" altLang="th-TH" smtClean="0"/>
          </a:p>
        </p:txBody>
      </p:sp>
      <p:sp>
        <p:nvSpPr>
          <p:cNvPr id="512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356100" y="2924175"/>
            <a:ext cx="4032250" cy="3097213"/>
          </a:xfrm>
        </p:spPr>
        <p:txBody>
          <a:bodyPr/>
          <a:lstStyle/>
          <a:p>
            <a:pPr algn="ctr" eaLnBrk="1" hangingPunct="1"/>
            <a:r>
              <a:rPr lang="en-US" altLang="th-TH" sz="3600" b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CITIZEN  </a:t>
            </a:r>
            <a:endParaRPr lang="th-TH" altLang="th-TH" sz="3600" b="1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eaLnBrk="1" hangingPunct="1"/>
            <a:r>
              <a:rPr lang="th-TH" altLang="th-TH" sz="2400" b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en-US" altLang="th-TH" sz="2400" b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BIMSTEC  AND  ACMECS </a:t>
            </a:r>
            <a:r>
              <a:rPr lang="th-TH" altLang="th-TH" sz="2400" b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r>
              <a:rPr lang="en-US" altLang="th-TH" sz="240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altLang="th-TH" sz="240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en-US" altLang="th-TH" sz="3600" b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Special  Municipality Nakhonmaesot</a:t>
            </a:r>
            <a:endParaRPr lang="th-TH" altLang="th-TH" sz="360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3716" t="3303" r="4313" b="5862"/>
          <a:stretch>
            <a:fillRect/>
          </a:stretch>
        </p:blipFill>
        <p:spPr bwMode="auto">
          <a:xfrm>
            <a:off x="179512" y="296268"/>
            <a:ext cx="43204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 l="9174" t="14482" r="5289" b="4416"/>
          <a:stretch>
            <a:fillRect/>
          </a:stretch>
        </p:blipFill>
        <p:spPr bwMode="auto">
          <a:xfrm>
            <a:off x="179512" y="2708920"/>
            <a:ext cx="432048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 l="3842" t="2277" r="3954" b="6658"/>
          <a:stretch>
            <a:fillRect/>
          </a:stretch>
        </p:blipFill>
        <p:spPr bwMode="auto">
          <a:xfrm>
            <a:off x="179512" y="4653136"/>
            <a:ext cx="432048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7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43000" y="1411042"/>
            <a:ext cx="68580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90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>
              <a:defRPr/>
            </a:pPr>
            <a:r>
              <a:rPr lang="th-TH" sz="1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    </a:t>
            </a:r>
          </a:p>
        </p:txBody>
      </p:sp>
      <p:pic>
        <p:nvPicPr>
          <p:cNvPr id="22531" name="Picture 4" descr="C:\Users\Ghz-Nut\Pictures\งานเก่า\รูปมุมสูง\861434_475441472504984_187212315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143000" y="188656"/>
            <a:ext cx="6858000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การสถาปนาความสัมพันธ์บ้านพี่เมืองน้อง </a:t>
            </a:r>
          </a:p>
          <a:p>
            <a:pPr algn="ctr">
              <a:defRPr/>
            </a:pPr>
            <a:r>
              <a:rPr lang="th-TH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แม่สอด-เมียวดี (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Sister City)</a:t>
            </a:r>
          </a:p>
          <a:p>
            <a:pPr algn="ctr">
              <a:defRPr/>
            </a:pPr>
            <a:r>
              <a:rPr lang="th-TH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ตามมติการประชุมร่วมคณะรักษาความสงบแห่งชาติ(</a:t>
            </a:r>
            <a:r>
              <a:rPr lang="th-TH" sz="36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คสช</a:t>
            </a:r>
            <a:r>
              <a:rPr lang="th-TH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.) </a:t>
            </a:r>
          </a:p>
          <a:p>
            <a:pPr algn="ctr">
              <a:defRPr/>
            </a:pPr>
            <a:r>
              <a:rPr lang="th-TH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และคณะรัฐมนตรี เมื่อวันที่ ๒๐ มกราคม ๒๕๕๘</a:t>
            </a:r>
          </a:p>
        </p:txBody>
      </p:sp>
      <p:pic>
        <p:nvPicPr>
          <p:cNvPr id="22533" name="Picture 5" descr="D:\งาน\4.รวมไวนิล\72.valentine 58\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49500"/>
            <a:ext cx="1892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5997575" y="2238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3B57159B-6824-43DE-AC55-8B8593C81C37}" type="slidenum">
              <a:rPr lang="ko-KR" altLang="en-US" sz="1000" b="1">
                <a:solidFill>
                  <a:srgbClr val="9999FF"/>
                </a:solidFill>
                <a:cs typeface="HY중고딕"/>
              </a:rPr>
              <a:pPr algn="r" eaLnBrk="1" hangingPunct="1"/>
              <a:t>21</a:t>
            </a:fld>
            <a:endParaRPr lang="en-US" altLang="ko-KR" sz="1000" b="1">
              <a:solidFill>
                <a:srgbClr val="9999FF"/>
              </a:solidFill>
              <a:cs typeface="HY중고딕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348801"/>
            <a:ext cx="8136904" cy="36009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905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>
              <a:defRPr/>
            </a:pPr>
            <a:r>
              <a:rPr lang="th-TH" spc="50" dirty="0">
                <a:ln w="11430"/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    มติการประชุมร่วมระหว่างคณะรักษาความสงบแห่งชาติ และคณะรัฐมนตรี เมื่อวันที่ ๒๐ มกราคม ๒๕๕๘ ได้มีมติเห็นชอบตามที่กระทรวงพาณิชย์เสนอ เรื่องการสถาปนาความสัมพันธ์บ้านพี่เมืองน้อง (</a:t>
            </a:r>
            <a:r>
              <a:rPr lang="en-US" spc="50" dirty="0">
                <a:ln w="11430"/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Sister</a:t>
            </a:r>
            <a:r>
              <a:rPr lang="en-US" kern="800" spc="-40" dirty="0">
                <a:ln w="11430"/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.</a:t>
            </a:r>
            <a:r>
              <a:rPr lang="en-US" spc="50" dirty="0">
                <a:ln w="11430"/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City)</a:t>
            </a:r>
            <a:r>
              <a:rPr lang="th-TH" spc="50" dirty="0">
                <a:ln w="11430"/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 ระหว่างแม่สอดและเมียวดี ซึ่งจะช่วยเสริมสร้างความใกล้ชิดระหว่างสองเมืองเพิ่มมากขึ้น ซึ่งจะเป็นส่วนสำคัญในการขยายตัวทางการค้าชายแดน และการลงทุนระหว่างกัน และเป็นประโยชน์ต่อทั้งสองประเทศในภาพรวม  รวมทั้งจะสนับสนุนสอดคล้องกับการจัดตั้งนครแม่สอดเป็นองค์กรปกครองส่วนท้องถิ่นรูปแบบพิเศษ</a:t>
            </a:r>
          </a:p>
          <a:p>
            <a:pPr algn="thaiDist">
              <a:defRPr/>
            </a:pPr>
            <a:r>
              <a:rPr lang="th-TH" sz="3200" spc="50" dirty="0">
                <a:ln w="11430"/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7384"/>
            <a:ext cx="9144000" cy="1200329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spc="50" dirty="0">
                <a:ln w="11430"/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การสถาปนาความสัมพันธ์บ้านพี่เมืองน้อง </a:t>
            </a:r>
          </a:p>
          <a:p>
            <a:pPr algn="ctr">
              <a:defRPr/>
            </a:pPr>
            <a:r>
              <a:rPr lang="th-TH" sz="3600" spc="50" dirty="0">
                <a:ln w="11430"/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แม่สอด-เมียวดี (</a:t>
            </a:r>
            <a:r>
              <a:rPr lang="en-US" sz="3600" spc="50" dirty="0">
                <a:ln w="11430"/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Sister City)</a:t>
            </a:r>
          </a:p>
        </p:txBody>
      </p:sp>
      <p:pic>
        <p:nvPicPr>
          <p:cNvPr id="23557" name="Picture 5" descr="D:\งาน\4.รวมไวนิล\72.valentine 58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31840" y="4221088"/>
            <a:ext cx="2307529" cy="211523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96136" y="4005064"/>
            <a:ext cx="2385603" cy="211523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560840" cy="1143000"/>
          </a:xfrm>
          <a:ln>
            <a:miter lim="800000"/>
            <a:headEnd/>
            <a:tailEnd/>
          </a:ln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การมีส่วนร่วมของประชาชนกับการปกครองส่วนท้องถิ่น </a:t>
            </a:r>
            <a:br>
              <a:rPr lang="th-TH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“นครแม่สอด”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650" y="2324100"/>
            <a:ext cx="7704138" cy="3841750"/>
          </a:xfrm>
        </p:spPr>
        <p:txBody>
          <a:bodyPr rtlCol="0">
            <a:normAutofit lnSpcReduction="10000"/>
          </a:bodyPr>
          <a:lstStyle/>
          <a:p>
            <a:pPr indent="-274320" algn="thaiDist" eaLnBrk="1" fontAlgn="auto" hangingPunct="1">
              <a:spcAft>
                <a:spcPts val="0"/>
              </a:spcAft>
              <a:defRPr/>
            </a:pPr>
            <a:r>
              <a:rPr lang="th-TH" sz="2600" b="1" dirty="0"/>
              <a:t>รัฐธรรมนูญแห่งราชอาณาจักรไทย </a:t>
            </a:r>
            <a:r>
              <a:rPr lang="th-TH" sz="2600" b="1" dirty="0" smtClean="0"/>
              <a:t>พุทธศักราช 2550 ได้</a:t>
            </a:r>
            <a:r>
              <a:rPr lang="th-TH" sz="2600" b="1" dirty="0"/>
              <a:t>เปิดโอกาสให้ประชาชนเข้ามามีส่วนร่วมทางการเมือง ตามระบอบประชาธิปไตย</a:t>
            </a:r>
            <a:r>
              <a:rPr lang="th-TH" sz="2600" b="1" dirty="0" smtClean="0"/>
              <a:t>การ</a:t>
            </a:r>
            <a:r>
              <a:rPr lang="th-TH" sz="2600" b="1" dirty="0"/>
              <a:t>มีส่วนร่วมทางการเมือง ถือเป็นองค์ประกอบหนึ่งในการขับเคลื่อนระบอบประชาธิปไตยให้ไปสู่แก่นแท้ของระบอบการเมืองการปกครองที่เป็นของประชาชน โดยประชาชนและเพื่อประชาชนอย่าง</a:t>
            </a:r>
            <a:r>
              <a:rPr lang="th-TH" sz="2600" b="1" dirty="0" smtClean="0"/>
              <a:t>แท้จริง</a:t>
            </a:r>
          </a:p>
          <a:p>
            <a:pPr indent="-274320" algn="thaiDist" eaLnBrk="1" fontAlgn="auto" hangingPunct="1">
              <a:spcAft>
                <a:spcPts val="0"/>
              </a:spcAft>
              <a:defRPr/>
            </a:pPr>
            <a:r>
              <a:rPr lang="th-TH" sz="2600" b="1" dirty="0"/>
              <a:t>รัฐธรรมนูญแห่งราชอาณาจักรไทย พุทธศักราช 2560 ฉบับปัจจุบัน รัฐธรรมนูญ ฉบับนี้รับรองสิทธิของประชาชนไว้มากมาย มีสิทธิในหลายประเด็นที่ได้รับการรับรองไว้</a:t>
            </a:r>
            <a:r>
              <a:rPr lang="th-TH" sz="2600" b="1" dirty="0" smtClean="0"/>
              <a:t>ไม่ต่ำกว่า </a:t>
            </a:r>
            <a:r>
              <a:rPr lang="th-TH" sz="2600" b="1" dirty="0"/>
              <a:t>รัฐธรรมนูญฉบับก่อน ๆ และได้มีการกำหนดช่องทางที่ประชาชนสามารถมีส่วนร่วมได้โดย</a:t>
            </a:r>
            <a:r>
              <a:rPr lang="th-TH" sz="2600" b="1" dirty="0" smtClean="0"/>
              <a:t>การใช้</a:t>
            </a:r>
            <a:r>
              <a:rPr lang="th-TH" sz="2600" b="1" dirty="0"/>
              <a:t>สิทธิทางตรงตามที่บัญญัติไว้ในหลายมาตรา นอกจากสิทธิโดยตรง</a:t>
            </a:r>
            <a:r>
              <a:rPr lang="th-TH" sz="2600" b="1" dirty="0" smtClean="0"/>
              <a:t>แล้ว รัฐธรรมนูญ</a:t>
            </a:r>
            <a:r>
              <a:rPr lang="th-TH" sz="2600" b="1" dirty="0"/>
              <a:t>ฉบับนี้ ยังกำหนดให้รัฐมีหน้าที่ต้องจัดให้ประชาชนมีส่วนร่วม</a:t>
            </a:r>
            <a:r>
              <a:rPr lang="th-TH" b="1" dirty="0"/>
              <a:t>ในการตัดสินใจ กำหนดช่องทางที่ประชาชนสามารถมีส่วนร่วมได้โดยการใช้สิทธิทางตรง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ตัวเชื่อมต่อตรง 159"/>
          <p:cNvCxnSpPr/>
          <p:nvPr/>
        </p:nvCxnSpPr>
        <p:spPr>
          <a:xfrm>
            <a:off x="1094224" y="1655122"/>
            <a:ext cx="7022264" cy="75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603" name="กลุ่ม 160"/>
          <p:cNvGrpSpPr>
            <a:grpSpLocks/>
          </p:cNvGrpSpPr>
          <p:nvPr/>
        </p:nvGrpSpPr>
        <p:grpSpPr bwMode="auto">
          <a:xfrm>
            <a:off x="496887" y="784225"/>
            <a:ext cx="8159751" cy="5526088"/>
            <a:chOff x="39935" y="50803"/>
            <a:chExt cx="9867081" cy="5604224"/>
          </a:xfrm>
        </p:grpSpPr>
        <p:sp>
          <p:nvSpPr>
            <p:cNvPr id="162" name="สี่เหลี่ยมผืนผ้ามุมมน 161"/>
            <p:cNvSpPr/>
            <p:nvPr/>
          </p:nvSpPr>
          <p:spPr>
            <a:xfrm>
              <a:off x="8755217" y="2646037"/>
              <a:ext cx="1151799" cy="13781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เสรีภาพในการชุมนุมและการสมาคม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ฯลฯ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63" name="สี่เหลี่ยมผืนผ้ามุมมน 162"/>
            <p:cNvSpPr/>
            <p:nvPr/>
          </p:nvSpPr>
          <p:spPr>
            <a:xfrm>
              <a:off x="8914548" y="1272753"/>
              <a:ext cx="896484" cy="11092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การปกครองส่วนท้องถิ่น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64" name="ตัวเชื่อมต่อตรง 163"/>
            <p:cNvCxnSpPr/>
            <p:nvPr/>
          </p:nvCxnSpPr>
          <p:spPr>
            <a:xfrm>
              <a:off x="1762125" y="2440869"/>
              <a:ext cx="113347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ตัวเชื่อมต่อตรง 164"/>
            <p:cNvCxnSpPr/>
            <p:nvPr/>
          </p:nvCxnSpPr>
          <p:spPr>
            <a:xfrm>
              <a:off x="352752" y="2440869"/>
              <a:ext cx="82867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สี่เหลี่ยมผืนผ้ามุมมน 165"/>
            <p:cNvSpPr/>
            <p:nvPr/>
          </p:nvSpPr>
          <p:spPr>
            <a:xfrm>
              <a:off x="2049824" y="50803"/>
              <a:ext cx="5893373" cy="5328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การมีส่วนร่วมทางการเมืองโดยตรงของประชาชน</a:t>
              </a:r>
              <a:endParaRPr lang="en-US" sz="11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67" name="สี่เหลี่ยมผืนผ้ามุมมน 166"/>
            <p:cNvSpPr/>
            <p:nvPr/>
          </p:nvSpPr>
          <p:spPr>
            <a:xfrm>
              <a:off x="352840" y="1219624"/>
              <a:ext cx="904163" cy="10335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การออกเสียง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เลือกตั้ง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68" name="สี่เหลี่ยมผืนผ้ามุมมน 167"/>
            <p:cNvSpPr/>
            <p:nvPr/>
          </p:nvSpPr>
          <p:spPr>
            <a:xfrm>
              <a:off x="1600622" y="1219624"/>
              <a:ext cx="1524214" cy="10335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การเสนอร่างกฎหมาย และการขอแก้ไขรัฐธรรมนูญ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69" name="สี่เหลี่ยมผืนผ้ามุมมน 168"/>
            <p:cNvSpPr/>
            <p:nvPr/>
          </p:nvSpPr>
          <p:spPr>
            <a:xfrm>
              <a:off x="3314884" y="1219624"/>
              <a:ext cx="1447428" cy="8468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การฟ้องศาลรัฐธรรมนูญโดยตรง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70" name="สี่เหลี่ยมผืนผ้ามุมมน 169"/>
            <p:cNvSpPr/>
            <p:nvPr/>
          </p:nvSpPr>
          <p:spPr>
            <a:xfrm>
              <a:off x="4881332" y="1219624"/>
              <a:ext cx="1276577" cy="927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การถอดถอนผู้ดำรงตำแหน่งทางการเมือง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71" name="สี่เหลี่ยมผืนผ้ามุมมน 170"/>
            <p:cNvSpPr/>
            <p:nvPr/>
          </p:nvSpPr>
          <p:spPr>
            <a:xfrm>
              <a:off x="6275009" y="1219624"/>
              <a:ext cx="1040459" cy="927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การออกเสียง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ประชามติ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72" name="สี่เหลี่ยมผืนผ้ามุมมน 171"/>
            <p:cNvSpPr/>
            <p:nvPr/>
          </p:nvSpPr>
          <p:spPr>
            <a:xfrm>
              <a:off x="7409530" y="1219624"/>
              <a:ext cx="1420553" cy="8951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การมีสิทธิและเสรีภาพรัฐธรรมนูญ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73" name="ลูกศรเชื่อมต่อแบบตรง 172"/>
            <p:cNvCxnSpPr/>
            <p:nvPr/>
          </p:nvCxnSpPr>
          <p:spPr>
            <a:xfrm>
              <a:off x="758776" y="933450"/>
              <a:ext cx="6339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ลูกศรเชื่อมต่อแบบตรง 173"/>
            <p:cNvCxnSpPr/>
            <p:nvPr/>
          </p:nvCxnSpPr>
          <p:spPr>
            <a:xfrm>
              <a:off x="2352676" y="952500"/>
              <a:ext cx="9524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ลูกศรเชื่อมต่อแบบตรง 174"/>
            <p:cNvCxnSpPr/>
            <p:nvPr/>
          </p:nvCxnSpPr>
          <p:spPr>
            <a:xfrm>
              <a:off x="4096968" y="952500"/>
              <a:ext cx="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ลูกศรเชื่อมต่อแบบตรง 175"/>
            <p:cNvCxnSpPr/>
            <p:nvPr/>
          </p:nvCxnSpPr>
          <p:spPr>
            <a:xfrm>
              <a:off x="5482281" y="952500"/>
              <a:ext cx="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ลูกศรเชื่อมต่อแบบตรง 176"/>
            <p:cNvCxnSpPr/>
            <p:nvPr/>
          </p:nvCxnSpPr>
          <p:spPr>
            <a:xfrm>
              <a:off x="6787038" y="962025"/>
              <a:ext cx="0" cy="2571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ลูกศรเชื่อมต่อแบบตรง 177"/>
            <p:cNvCxnSpPr/>
            <p:nvPr/>
          </p:nvCxnSpPr>
          <p:spPr>
            <a:xfrm>
              <a:off x="8084426" y="952500"/>
              <a:ext cx="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ลูกศรเชื่อมต่อแบบตรง 178"/>
            <p:cNvCxnSpPr/>
            <p:nvPr/>
          </p:nvCxnSpPr>
          <p:spPr>
            <a:xfrm>
              <a:off x="9253846" y="930539"/>
              <a:ext cx="0" cy="3492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ตัวเชื่อมต่อตรง 179"/>
            <p:cNvCxnSpPr/>
            <p:nvPr/>
          </p:nvCxnSpPr>
          <p:spPr>
            <a:xfrm>
              <a:off x="4753942" y="577855"/>
              <a:ext cx="0" cy="3714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สี่เหลี่ยมผืนผ้ามุมมน 180"/>
            <p:cNvSpPr/>
            <p:nvPr/>
          </p:nvSpPr>
          <p:spPr>
            <a:xfrm>
              <a:off x="39935" y="2742633"/>
              <a:ext cx="656526" cy="5522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ระดับ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ชาติ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82" name="สี่เหลี่ยมผืนผ้ามุมมน 181"/>
            <p:cNvSpPr/>
            <p:nvPr/>
          </p:nvSpPr>
          <p:spPr>
            <a:xfrm>
              <a:off x="780926" y="2742633"/>
              <a:ext cx="819697" cy="5522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ระดับ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ท้องถิ่น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83" name="สี่เหลี่ยมผืนผ้ามุมมน 182"/>
            <p:cNvSpPr/>
            <p:nvPr/>
          </p:nvSpPr>
          <p:spPr>
            <a:xfrm>
              <a:off x="1153341" y="3335094"/>
              <a:ext cx="1063495" cy="23151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ea typeface="Calibri"/>
                  <a:cs typeface="TH NiramitIT๙"/>
                </a:rPr>
                <a:t>ประชาชนผู้มีสิทธิออกเสียงเลือกตั้งจำนวนไม่น้อยกว่า 10,000 คน </a:t>
              </a:r>
              <a:endParaRPr lang="en-US" sz="12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ea typeface="Calibri"/>
                  <a:cs typeface="TH NiramitIT๙"/>
                </a:rPr>
                <a:t>มีสิทธิเข้าชื่อเสนอร่างกฎหมายได้</a:t>
              </a:r>
              <a:endParaRPr lang="en-US" sz="12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sp>
          <p:nvSpPr>
            <p:cNvPr id="184" name="สี่เหลี่ยมผืนผ้ามุมมน 183"/>
            <p:cNvSpPr/>
            <p:nvPr/>
          </p:nvSpPr>
          <p:spPr>
            <a:xfrm>
              <a:off x="2362730" y="3335094"/>
              <a:ext cx="1038538" cy="23199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ea typeface="Calibri"/>
                  <a:cs typeface="TH NiramitIT๙"/>
                </a:rPr>
                <a:t>ประชาชนผู้มีสิทธิออกเสียงเลือกตั้งจำนวนไม่น้อยกว่า 50,000 คน </a:t>
              </a:r>
              <a:endParaRPr lang="en-US" sz="12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ea typeface="Calibri"/>
                  <a:cs typeface="TH NiramitIT๙"/>
                </a:rPr>
                <a:t>มีสิทธิเข้าชื่อขอแก้ไขรัฐธรรมนูญได้</a:t>
              </a:r>
              <a:endParaRPr lang="en-US" sz="12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86" name="ลูกศรเชื่อมต่อแบบตรง 185"/>
            <p:cNvCxnSpPr/>
            <p:nvPr/>
          </p:nvCxnSpPr>
          <p:spPr>
            <a:xfrm>
              <a:off x="1762125" y="2440869"/>
              <a:ext cx="0" cy="8872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ลูกศรเชื่อมต่อแบบตรง 186"/>
            <p:cNvCxnSpPr/>
            <p:nvPr/>
          </p:nvCxnSpPr>
          <p:spPr>
            <a:xfrm>
              <a:off x="2876950" y="2449857"/>
              <a:ext cx="4762" cy="8777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สี่เหลี่ยมผืนผ้ามุมมน 187"/>
            <p:cNvSpPr/>
            <p:nvPr/>
          </p:nvSpPr>
          <p:spPr>
            <a:xfrm>
              <a:off x="3476136" y="2588079"/>
              <a:ext cx="1447428" cy="30621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การฟ้องศาลรัฐธรรมนูญโดยตรงกระทำได้ในกรณีที่มีการละเมิดสิทธิและเสรีภาพตามรัฐธรรมนูญ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89" name="ลูกศรเชื่อมต่อแบบตรง 188"/>
            <p:cNvCxnSpPr/>
            <p:nvPr/>
          </p:nvCxnSpPr>
          <p:spPr>
            <a:xfrm>
              <a:off x="4184043" y="2072571"/>
              <a:ext cx="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ลูกศรเชื่อมต่อแบบตรง 190"/>
            <p:cNvCxnSpPr/>
            <p:nvPr/>
          </p:nvCxnSpPr>
          <p:spPr>
            <a:xfrm>
              <a:off x="352752" y="2440869"/>
              <a:ext cx="0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ลูกศรเชื่อมต่อแบบตรง 191"/>
            <p:cNvCxnSpPr/>
            <p:nvPr/>
          </p:nvCxnSpPr>
          <p:spPr>
            <a:xfrm>
              <a:off x="1162939" y="2447925"/>
              <a:ext cx="0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สี่เหลี่ยมผืนผ้ามุมมน 192"/>
            <p:cNvSpPr/>
            <p:nvPr/>
          </p:nvSpPr>
          <p:spPr>
            <a:xfrm>
              <a:off x="5056021" y="2634768"/>
              <a:ext cx="1038540" cy="30202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ea typeface="Calibri"/>
                  <a:cs typeface="TH NiramitIT๙"/>
                </a:rPr>
                <a:t>ประชาชนผู้มีสิทธิออกเสียงเลือกตั้งจำนวนไม่น้อยกว่า 20,000 คน </a:t>
              </a:r>
              <a:endParaRPr lang="en-US" sz="12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ea typeface="Calibri"/>
                  <a:cs typeface="TH NiramitIT๙"/>
                </a:rPr>
                <a:t>มีสิทธิเข้าชื่อถอดถอนผู้ดำรงตำแหน่งทางการเมืองได้</a:t>
              </a:r>
              <a:endParaRPr lang="en-US" sz="12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94" name="ลูกศรเชื่อมต่อแบบตรง 193"/>
            <p:cNvCxnSpPr/>
            <p:nvPr/>
          </p:nvCxnSpPr>
          <p:spPr>
            <a:xfrm>
              <a:off x="5615325" y="2146285"/>
              <a:ext cx="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สี่เหลี่ยมผืนผ้ามุมมน 194"/>
            <p:cNvSpPr/>
            <p:nvPr/>
          </p:nvSpPr>
          <p:spPr>
            <a:xfrm>
              <a:off x="6324920" y="2660527"/>
              <a:ext cx="990547" cy="2994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ประชาชน</a:t>
              </a: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ผู้มีสิทธิออกเสียงเลือกตั้ง</a:t>
              </a: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มีสิทธิในการออกเสียงประชามติได้ใน 2 กรณี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96" name="ลูกศรเชื่อมต่อแบบตรง 195"/>
            <p:cNvCxnSpPr/>
            <p:nvPr/>
          </p:nvCxnSpPr>
          <p:spPr>
            <a:xfrm>
              <a:off x="6831624" y="2146285"/>
              <a:ext cx="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สี่เหลี่ยมผืนผ้ามุมมน 196"/>
            <p:cNvSpPr/>
            <p:nvPr/>
          </p:nvSpPr>
          <p:spPr>
            <a:xfrm>
              <a:off x="7536228" y="2618668"/>
              <a:ext cx="1121085" cy="30315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H NiramitIT๙"/>
                  <a:ea typeface="Calibri"/>
                  <a:cs typeface="Cordia New"/>
                </a:rPr>
                <a:t>1.</a:t>
              </a:r>
              <a:r>
                <a:rPr lang="th-TH" sz="1400" b="1" dirty="0">
                  <a:solidFill>
                    <a:schemeClr val="tx1"/>
                  </a:solidFill>
                  <a:latin typeface="TH NiramitIT๙"/>
                  <a:ea typeface="Calibri"/>
                  <a:cs typeface="Cordia New"/>
                </a:rPr>
                <a:t>สิทธิในข้อมูลข่าวสารและการร้องเรียน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2.สิทธิชุมชน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3.สิทธิพิทักษ์รัฐธรรมนูญ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ea typeface="Calibri"/>
                  <a:cs typeface="TH NiramitIT๙"/>
                </a:rPr>
                <a:t>ฯลฯ</a:t>
              </a:r>
              <a:endParaRPr lang="en-US" sz="1400" dirty="0">
                <a:solidFill>
                  <a:schemeClr val="tx1"/>
                </a:solidFill>
                <a:ea typeface="Calibri"/>
                <a:cs typeface="Cordia New"/>
              </a:endParaRPr>
            </a:p>
          </p:txBody>
        </p:sp>
        <p:cxnSp>
          <p:nvCxnSpPr>
            <p:cNvPr id="198" name="ลูกศรเชื่อมต่อแบบตรง 197"/>
            <p:cNvCxnSpPr/>
            <p:nvPr/>
          </p:nvCxnSpPr>
          <p:spPr>
            <a:xfrm>
              <a:off x="8165869" y="2124075"/>
              <a:ext cx="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/>
            <p:cNvCxnSpPr/>
            <p:nvPr/>
          </p:nvCxnSpPr>
          <p:spPr>
            <a:xfrm>
              <a:off x="8179807" y="2440869"/>
              <a:ext cx="122872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ลูกศรเชื่อมต่อแบบตรง 199"/>
            <p:cNvCxnSpPr/>
            <p:nvPr/>
          </p:nvCxnSpPr>
          <p:spPr>
            <a:xfrm flipH="1">
              <a:off x="9399007" y="2441559"/>
              <a:ext cx="9525" cy="1968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25605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800"/>
              <a:t/>
            </a:r>
            <a:br>
              <a:rPr lang="en-US" altLang="th-TH" sz="800"/>
            </a:br>
            <a:endParaRPr lang="en-US" altLang="th-TH"/>
          </a:p>
          <a:p>
            <a:endParaRPr lang="en-US" altLang="th-TH"/>
          </a:p>
        </p:txBody>
      </p:sp>
      <p:sp>
        <p:nvSpPr>
          <p:cNvPr id="25606" name="Rectangle 6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/>
          </a:p>
        </p:txBody>
      </p:sp>
      <p:cxnSp>
        <p:nvCxnSpPr>
          <p:cNvPr id="4105" name="ตัวเชื่อมต่อตรง 4104"/>
          <p:cNvCxnSpPr>
            <a:stCxn id="168" idx="2"/>
          </p:cNvCxnSpPr>
          <p:nvPr/>
        </p:nvCxnSpPr>
        <p:spPr>
          <a:xfrm flipH="1">
            <a:off x="2416175" y="2954338"/>
            <a:ext cx="0" cy="211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>
          <a:xfrm flipH="1">
            <a:off x="1109662" y="2963863"/>
            <a:ext cx="1" cy="177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ปัญหา</a:t>
            </a:r>
            <a: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อุปสรรค</a:t>
            </a:r>
            <a:b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การ</a:t>
            </a:r>
            <a:r>
              <a:rPr lang="th-TH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มีส่วนร่วมของประชาชนกับการปกครองส่วน</a:t>
            </a:r>
            <a: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ท้องถิ่น</a:t>
            </a:r>
            <a:endParaRPr lang="th-TH" b="1" dirty="0"/>
          </a:p>
        </p:txBody>
      </p:sp>
      <p:sp>
        <p:nvSpPr>
          <p:cNvPr id="26629" name="สี่เหลี่ยมผืนผ้า 1"/>
          <p:cNvSpPr>
            <a:spLocks noChangeArrowheads="1"/>
          </p:cNvSpPr>
          <p:nvPr/>
        </p:nvSpPr>
        <p:spPr bwMode="auto">
          <a:xfrm>
            <a:off x="1116013" y="2520950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th-TH" sz="3200" b="1">
                <a:latin typeface="Century Gothic" panose="020B0502020202020204" pitchFamily="34" charset="0"/>
                <a:cs typeface="DilleniaUPC" panose="02020603050405020304" pitchFamily="18" charset="-34"/>
              </a:rPr>
              <a:t>1. ข้อจํากัดทางกฎหมายในรูปแบบของเงื่อนไข ที่วางไว้ในพระราชบัญญัติประกอบรัฐธรรมนูญโดยกฎหมายที่ เกี่ยวข้องกับการลงคะแนนเสียงถอดถอนสมาชิก สภาท้องถิ่นและผู้บริหารท้องถิ่น</a:t>
            </a:r>
          </a:p>
          <a:p>
            <a:pPr algn="thaiDist" eaLnBrk="1" hangingPunct="1"/>
            <a:r>
              <a:rPr lang="th-TH" altLang="th-TH" sz="3200" b="1">
                <a:latin typeface="Century Gothic" panose="020B0502020202020204" pitchFamily="34" charset="0"/>
                <a:cs typeface="DilleniaUPC" panose="02020603050405020304" pitchFamily="18" charset="-34"/>
              </a:rPr>
              <a:t>2. ข้อจํากัดทางกฎหมายอีกประการ คือ การให้ประชาชนร่างข้อบัญญัติประกอบคําร้องมาทั้ง ฉบับเพื่อเสนอต่อประธานสภาท้องถิ่น </a:t>
            </a:r>
          </a:p>
          <a:p>
            <a:pPr algn="thaiDist" eaLnBrk="1" hangingPunct="1"/>
            <a:r>
              <a:rPr lang="th-TH" altLang="th-TH" sz="3200" b="1">
                <a:latin typeface="Century Gothic" panose="020B0502020202020204" pitchFamily="34" charset="0"/>
                <a:cs typeface="DilleniaUPC" panose="02020603050405020304" pitchFamily="18" charset="-34"/>
              </a:rPr>
              <a:t>3. การไม่กระจายอำนาจของรัฐบาลให้กับท้องถิ่นและภูมิภาค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บทสรุป</a:t>
            </a:r>
            <a:b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การ</a:t>
            </a:r>
            <a:r>
              <a:rPr lang="th-TH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มีส่วนร่วมของประชาชนกับการปกครองส่วน</a:t>
            </a:r>
            <a:r>
              <a:rPr lang="th-TH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ท้องถิ่น</a:t>
            </a:r>
            <a:endParaRPr lang="th-TH" b="1" dirty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179513" y="2324100"/>
            <a:ext cx="6777037" cy="3508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b="1" dirty="0"/>
              <a:t>แนวทางในการพัฒนาการมีส่วนร่วมของประชาชนในการปกครองส่วนท้องถิ่น 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dirty="0" smtClean="0"/>
              <a:t>ควร</a:t>
            </a:r>
            <a:r>
              <a:rPr lang="th-TH" dirty="0"/>
              <a:t>เผยแพร่ประชาสัมพันธ์ให้ประชาชนทราบถึงสิทธิและ</a:t>
            </a:r>
            <a:r>
              <a:rPr lang="th-TH" dirty="0" err="1"/>
              <a:t>อํานาจ</a:t>
            </a:r>
            <a:r>
              <a:rPr lang="th-TH" dirty="0"/>
              <a:t>ในการเข้าไปมีส่วนร่วมกับองค์กรปกครอง</a:t>
            </a:r>
            <a:r>
              <a:rPr lang="th-TH" dirty="0" smtClean="0"/>
              <a:t>ส่วน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dirty="0" smtClean="0"/>
              <a:t>สร้าง</a:t>
            </a:r>
            <a:r>
              <a:rPr lang="th-TH" dirty="0"/>
              <a:t>เสริมความรู้ความเข้าใจให้กับประชาชนเกี่ยวกับการมีส่วนร่วมในการปกครองส่วน</a:t>
            </a:r>
            <a:r>
              <a:rPr lang="th-TH" dirty="0" smtClean="0"/>
              <a:t>ท้องถิ่น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dirty="0" smtClean="0"/>
              <a:t>ฝึกอบรม</a:t>
            </a:r>
            <a:r>
              <a:rPr lang="th-TH" dirty="0"/>
              <a:t>และพัฒนาผู้บริหารท้องถิ่น สมาชิกสภาท้องถิ่นและบุคคลากรขององค์กร</a:t>
            </a:r>
            <a:r>
              <a:rPr lang="th-TH" dirty="0" smtClean="0"/>
              <a:t>ปกครองส่วน</a:t>
            </a:r>
            <a:r>
              <a:rPr lang="th-TH" dirty="0"/>
              <a:t>ท้องถิ่น ให้มีคุณธรรม ศีลธรรมและ</a:t>
            </a:r>
            <a:r>
              <a:rPr lang="th-TH" dirty="0" err="1"/>
              <a:t>ทํางาน</a:t>
            </a:r>
            <a:r>
              <a:rPr lang="th-TH" dirty="0"/>
              <a:t>เพื่อรักษาผลประโยชน์ของประชาชนในท้องถิ่นอย่างแท้จริง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dirty="0" err="1" smtClean="0"/>
              <a:t>กําหนดให้</a:t>
            </a:r>
            <a:r>
              <a:rPr lang="th-TH" dirty="0"/>
              <a:t>มีหลักสูตรการเรียนการสอนเกี่ยวกับการปกครองส่วนท้องถิ่น และพัฒนา</a:t>
            </a:r>
            <a:r>
              <a:rPr lang="th-TH" dirty="0" smtClean="0"/>
              <a:t>หลักสูตรให้</a:t>
            </a:r>
            <a:r>
              <a:rPr lang="th-TH" dirty="0"/>
              <a:t>ก้าวทันโลกอยู่เสมอ </a:t>
            </a: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dirty="0" smtClean="0"/>
              <a:t>ส่งเสริม</a:t>
            </a:r>
            <a:r>
              <a:rPr lang="th-TH" dirty="0"/>
              <a:t>ให้มีการ</a:t>
            </a:r>
            <a:r>
              <a:rPr lang="th-TH" dirty="0" smtClean="0"/>
              <a:t>ศึกษาวิจัยการ</a:t>
            </a:r>
            <a:r>
              <a:rPr lang="th-TH" dirty="0"/>
              <a:t>มีส่วนร่วมของประชาชนในการ</a:t>
            </a:r>
            <a:r>
              <a:rPr lang="th-TH" dirty="0" smtClean="0"/>
              <a:t>ปกครอง</a:t>
            </a: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dirty="0" smtClean="0"/>
              <a:t>จัด</a:t>
            </a:r>
            <a:r>
              <a:rPr lang="th-TH" dirty="0"/>
              <a:t>ประชุมเชิงปฏิบัติการ </a:t>
            </a:r>
            <a:r>
              <a:rPr lang="th-TH" dirty="0" smtClean="0"/>
              <a:t>(</a:t>
            </a:r>
            <a:r>
              <a:rPr lang="en-US" dirty="0" smtClean="0"/>
              <a:t>workshop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th-TH" dirty="0"/>
              <a:t>เพื่อให้ประชาชนได้</a:t>
            </a:r>
            <a:r>
              <a:rPr lang="th-TH" dirty="0" smtClean="0"/>
              <a:t>เรียนรู้และ</a:t>
            </a:r>
            <a:r>
              <a:rPr lang="th-TH" dirty="0"/>
              <a:t>ตระหนักถึง</a:t>
            </a:r>
            <a:r>
              <a:rPr lang="th-TH" dirty="0" err="1" smtClean="0"/>
              <a:t>ความสําคัญ</a:t>
            </a: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00113" y="1916113"/>
            <a:ext cx="7559675" cy="4392612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rgbClr val="3E3D2D"/>
                </a:solidFill>
              </a:rPr>
              <a:t>เป้าหมายและทิศทางการพัฒนา เพื่อสร้างความเข้มแข็งของประเทศ</a:t>
            </a:r>
            <a:endParaRPr lang="en-US" sz="1100" dirty="0">
              <a:solidFill>
                <a:srgbClr val="3E3D2D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 smtClean="0"/>
              <a:t>วิเคราะห์</a:t>
            </a:r>
            <a:r>
              <a:rPr lang="th-TH" b="1" dirty="0"/>
              <a:t>ข้อมูลพื้นฐานปัญหาและศักยภาพของพื้นที่</a:t>
            </a:r>
            <a:endParaRPr lang="en-US" sz="14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กำหนดประเด็นและแผนที่วางแผน เช่น</a:t>
            </a:r>
            <a:endParaRPr lang="en-US" sz="1400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th-TH" sz="2400" b="1" dirty="0"/>
              <a:t>แผนที่รับรองแผนพัฒนา</a:t>
            </a:r>
            <a:endParaRPr lang="en-US" sz="1400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th-TH" sz="2400" b="1" dirty="0" smtClean="0"/>
              <a:t>แผนปฏิบัติการ </a:t>
            </a:r>
            <a:r>
              <a:rPr lang="th-TH" sz="2400" b="1" dirty="0"/>
              <a:t>แผน 3 ปี / 5 ปี</a:t>
            </a:r>
            <a:endParaRPr lang="en-US" sz="1400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th-TH" sz="2400" b="1" dirty="0"/>
              <a:t>แผน</a:t>
            </a:r>
            <a:r>
              <a:rPr lang="th-TH" sz="2400" b="1" dirty="0" err="1"/>
              <a:t>บูรณา</a:t>
            </a:r>
            <a:r>
              <a:rPr lang="th-TH" sz="2400" b="1" dirty="0"/>
              <a:t>การจากรัฐบาล+ภูมิภาค+ท้องถิ่น และภาคเอกชน</a:t>
            </a:r>
            <a:endParaRPr lang="en-US" sz="14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u="heavy" dirty="0"/>
              <a:t>เครื่องมือที่ใช้การบริหารเชิงพื้นที่</a:t>
            </a: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ym typeface="Wingdings 3"/>
              </a:rPr>
              <a:t></a:t>
            </a:r>
            <a:r>
              <a:rPr lang="th-TH" b="1" dirty="0"/>
              <a:t> โครงสร้างการบริหาร </a:t>
            </a: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ym typeface="Wingdings 3"/>
              </a:rPr>
              <a:t></a:t>
            </a:r>
            <a:r>
              <a:rPr lang="th-TH" b="1" dirty="0"/>
              <a:t> อำนาจหน้าที่</a:t>
            </a:r>
            <a:r>
              <a:rPr lang="en-US" b="1" dirty="0"/>
              <a:t>  	</a:t>
            </a: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ym typeface="Wingdings 3"/>
              </a:rPr>
              <a:t></a:t>
            </a:r>
            <a:r>
              <a:rPr lang="th-TH" b="1" dirty="0"/>
              <a:t> รายได้</a:t>
            </a:r>
            <a:r>
              <a:rPr lang="en-US" b="1" dirty="0"/>
              <a:t>  		</a:t>
            </a: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ym typeface="Wingdings 3"/>
              </a:rPr>
              <a:t></a:t>
            </a:r>
            <a:r>
              <a:rPr lang="th-TH" b="1" dirty="0"/>
              <a:t> การกำกับดูแล  	</a:t>
            </a: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ym typeface="Wingdings 3"/>
              </a:rPr>
              <a:t></a:t>
            </a:r>
            <a:r>
              <a:rPr lang="th-TH" b="1" dirty="0"/>
              <a:t>กฎหมายพิเศษ	</a:t>
            </a:r>
            <a:r>
              <a:rPr lang="en-US" b="1" dirty="0"/>
              <a:t>:</a:t>
            </a:r>
            <a:r>
              <a:rPr lang="th-TH" b="1" dirty="0"/>
              <a:t> ร่างพระราชบัญญัติเขตพัฒนาเขตเศรษฐกิจพิเศษตาก พ.ศ. ........</a:t>
            </a: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b="1" dirty="0"/>
              <a:t>			</a:t>
            </a:r>
            <a:r>
              <a:rPr lang="en-US" b="1" dirty="0" smtClean="0"/>
              <a:t>:</a:t>
            </a:r>
            <a:r>
              <a:rPr lang="th-TH" b="1" dirty="0" smtClean="0"/>
              <a:t> ร่าง</a:t>
            </a:r>
            <a:r>
              <a:rPr lang="th-TH" b="1" dirty="0"/>
              <a:t>พระราชบัญญัติระเบียบบริหารราชการนครแม่สอด  พ.ศ. </a:t>
            </a:r>
            <a:r>
              <a:rPr lang="th-TH" b="1" dirty="0" smtClean="0"/>
              <a:t>.......</a:t>
            </a:r>
            <a:r>
              <a:rPr lang="en-US" dirty="0"/>
              <a:t> </a:t>
            </a:r>
            <a:endParaRPr lang="en-US" sz="14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11560" y="836712"/>
            <a:ext cx="7848872" cy="9048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8580" algn="ctr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lang="en-US" sz="2400" b="1" cap="all" dirty="0">
                <a:solidFill>
                  <a:srgbClr val="3E3D2D"/>
                </a:solidFill>
                <a:effectLst>
                  <a:reflection blurRad="12700" stA="28000" endPos="45000" dist="1003" dir="5400000" sy="-100000" algn="bl"/>
                </a:effectLst>
              </a:rPr>
              <a:t>THAILAND  POLICY  SPECIAL  ECONOMIC ZONE TAK</a:t>
            </a:r>
            <a:endParaRPr lang="en-US" sz="2400" dirty="0">
              <a:solidFill>
                <a:srgbClr val="3E3D2D"/>
              </a:solidFill>
            </a:endParaRPr>
          </a:p>
          <a:p>
            <a:pPr marL="68580" algn="ctr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lang="en-US" sz="2400" b="1" cap="all" dirty="0">
                <a:solidFill>
                  <a:srgbClr val="3E3D2D"/>
                </a:solidFill>
                <a:effectLst>
                  <a:reflection blurRad="12700" stA="28000" endPos="45000" dist="1003" dir="5400000" sy="-100000" algn="bl"/>
                </a:effectLst>
              </a:rPr>
              <a:t>Special  </a:t>
            </a:r>
            <a:r>
              <a:rPr lang="en-US" sz="2400" b="1" cap="all" dirty="0" err="1">
                <a:solidFill>
                  <a:srgbClr val="3E3D2D"/>
                </a:solidFill>
                <a:effectLst>
                  <a:reflection blurRad="12700" stA="28000" endPos="45000" dist="1003" dir="5400000" sy="-100000" algn="bl"/>
                </a:effectLst>
              </a:rPr>
              <a:t>Nakhonmaesot</a:t>
            </a:r>
            <a:r>
              <a:rPr lang="en-US" sz="2400" b="1" cap="all" dirty="0">
                <a:solidFill>
                  <a:srgbClr val="3E3D2D"/>
                </a:solidFill>
                <a:effectLst>
                  <a:reflection blurRad="12700" stA="28000" endPos="45000" dist="1003" dir="5400000" sy="-100000" algn="bl"/>
                </a:effectLst>
              </a:rPr>
              <a:t>  Municipality</a:t>
            </a:r>
            <a:endParaRPr lang="en-US" sz="2400" dirty="0">
              <a:solidFill>
                <a:srgbClr val="3E3D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24947" y="836712"/>
            <a:ext cx="7024744" cy="782960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ความมั่นคงชายแดน </a:t>
            </a: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Border </a:t>
            </a:r>
            <a:r>
              <a:rPr lang="en-US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Security</a:t>
            </a: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16013" y="1916113"/>
            <a:ext cx="6911975" cy="440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    ยุทธศาสตร์ชาติด้านความมั่นคง</a:t>
            </a:r>
            <a:r>
              <a:rPr lang="en-US" b="1" dirty="0"/>
              <a:t> </a:t>
            </a:r>
            <a:r>
              <a:rPr lang="th-TH" b="1" dirty="0"/>
              <a:t>มีเป้าหมายการพัฒนาที่สำคัญ คือ </a:t>
            </a:r>
            <a:r>
              <a:rPr lang="th-TH" b="1" u="sng" dirty="0"/>
              <a:t>ประเทศชาติมั่นคง ประชาชนมีความสุข เน้นการบริหารจัดการสภาวะแวดล้อมของประเทศให้มีความมั่นคง ปลอดภัย เอกราช อธิปไตย และมีความสงบเรียบร้อยในทุกระดับ </a:t>
            </a:r>
            <a:r>
              <a:rPr lang="th-TH" b="1" dirty="0"/>
              <a:t>ตั้งแต่ระดับชาติ สังคม ชุมชน มุ่งเน้นการพัฒนาคน เครื่องมือ เทคโนโลยี และระบบฐานข้อมูลขนาดใหญ่ให้มีความพร้อมสามารถรับมือกับภัยคุกคามและภัยพิบัติได้ทุกรูปแบบและทุกระดับความรุนแรง ควบคู่ไปกับการป้องกันและแก้ไขปัญหาด้านความมั่นคงที่มีอยู่ในปัจจุบันและที่อาจจะเกิดขึ้นในอนาคต ใช้กลไกการแก้ไขปัญหาแบบ</a:t>
            </a:r>
            <a:r>
              <a:rPr lang="th-TH" b="1" dirty="0" err="1"/>
              <a:t>บูรณา</a:t>
            </a:r>
            <a:r>
              <a:rPr lang="th-TH" b="1" dirty="0"/>
              <a:t>การทั้งกับส่วนราชการ ภาคเอกชน ประชาสังคม และองค์กรที่ไม่ใช่รัฐ รวมถึงประเทศเพื่อนบ้านและมิตรประเทศ</a:t>
            </a:r>
            <a:r>
              <a:rPr lang="th-TH" b="1" u="heavy" dirty="0"/>
              <a:t>ทั่วโลกบนพื้นฐานของหลัก</a:t>
            </a:r>
            <a:r>
              <a:rPr lang="th-TH" b="1" u="heavy" dirty="0" err="1"/>
              <a:t>ธรรมาภิ</a:t>
            </a:r>
            <a:r>
              <a:rPr lang="th-TH" b="1" u="heavy" dirty="0"/>
              <a:t>บาล</a:t>
            </a:r>
            <a:r>
              <a:rPr lang="th-TH" b="1" dirty="0"/>
              <a:t>เข้าสู่ระบบสากล</a:t>
            </a:r>
            <a:r>
              <a:rPr lang="th-TH" b="1" u="heavy" dirty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7024688" cy="684213"/>
          </a:xfrm>
        </p:spPr>
        <p:txBody>
          <a:bodyPr/>
          <a:lstStyle/>
          <a:p>
            <a:pPr algn="ctr">
              <a:defRPr/>
            </a:pPr>
            <a:r>
              <a:rPr lang="th-TH" sz="3600" b="1" dirty="0" smtClean="0">
                <a:cs typeface="+mn-cs"/>
              </a:rPr>
              <a:t>กิจกรรมความมั่นคงในพื้นที่เขตพัฒนาเศรษฐกิจพิเศษตาก</a:t>
            </a:r>
            <a:endParaRPr lang="th-TH" sz="3600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00113" y="1484313"/>
            <a:ext cx="7343775" cy="4752975"/>
          </a:xfrm>
        </p:spPr>
        <p:txBody>
          <a:bodyPr/>
          <a:lstStyle/>
          <a:p>
            <a:pPr>
              <a:defRPr/>
            </a:pPr>
            <a:r>
              <a:rPr lang="th-TH" b="1" dirty="0" smtClean="0"/>
              <a:t>แรงงาน</a:t>
            </a:r>
            <a:r>
              <a:rPr lang="th-TH" b="1" dirty="0"/>
              <a:t>ต่างด้าว</a:t>
            </a:r>
            <a:endParaRPr lang="en-US" b="1" dirty="0"/>
          </a:p>
          <a:p>
            <a:pPr>
              <a:defRPr/>
            </a:pPr>
            <a:r>
              <a:rPr lang="th-TH" b="1" dirty="0" smtClean="0"/>
              <a:t>อาวุธ</a:t>
            </a:r>
            <a:r>
              <a:rPr lang="th-TH" b="1" dirty="0"/>
              <a:t>สงคราม</a:t>
            </a:r>
            <a:endParaRPr lang="en-US" b="1" dirty="0"/>
          </a:p>
          <a:p>
            <a:pPr>
              <a:defRPr/>
            </a:pPr>
            <a:r>
              <a:rPr lang="th-TH" b="1" dirty="0" smtClean="0"/>
              <a:t>การค้า</a:t>
            </a:r>
            <a:r>
              <a:rPr lang="th-TH" b="1" dirty="0"/>
              <a:t>ชายแดน</a:t>
            </a:r>
            <a:endParaRPr lang="en-US" b="1" dirty="0"/>
          </a:p>
          <a:p>
            <a:pPr>
              <a:defRPr/>
            </a:pPr>
            <a:r>
              <a:rPr lang="th-TH" b="1" dirty="0" err="1" smtClean="0"/>
              <a:t>กรีน</a:t>
            </a:r>
            <a:r>
              <a:rPr lang="th-TH" b="1" dirty="0"/>
              <a:t>การ์ด  (</a:t>
            </a:r>
            <a:r>
              <a:rPr lang="en-US" b="1" dirty="0"/>
              <a:t>Green Card</a:t>
            </a:r>
            <a:r>
              <a:rPr lang="th-TH" b="1" dirty="0"/>
              <a:t>)</a:t>
            </a:r>
            <a:endParaRPr lang="en-US" b="1" dirty="0"/>
          </a:p>
          <a:p>
            <a:pPr>
              <a:defRPr/>
            </a:pPr>
            <a:r>
              <a:rPr lang="th-TH" b="1" dirty="0" smtClean="0"/>
              <a:t>บ่อน</a:t>
            </a:r>
            <a:r>
              <a:rPr lang="th-TH" b="1" dirty="0"/>
              <a:t>การพนันผิดกฎหมาย</a:t>
            </a:r>
            <a:endParaRPr lang="en-US" b="1" dirty="0"/>
          </a:p>
          <a:p>
            <a:pPr>
              <a:defRPr/>
            </a:pPr>
            <a:r>
              <a:rPr lang="th-TH" b="1" dirty="0" smtClean="0"/>
              <a:t>การ</a:t>
            </a:r>
            <a:r>
              <a:rPr lang="th-TH" b="1" dirty="0"/>
              <a:t>พัฒนาท้องถิ่น เพื่อรองรับการพัฒนาเขตเศรษฐกิจพิเศษและการบริการสาธารณะ</a:t>
            </a:r>
            <a:r>
              <a:rPr lang="th-TH" b="1" dirty="0" smtClean="0"/>
              <a:t>อย่างต่อเนื่อง</a:t>
            </a:r>
            <a:r>
              <a:rPr lang="th-TH" b="1" dirty="0"/>
              <a:t>  </a:t>
            </a:r>
            <a:r>
              <a:rPr lang="th-TH" b="1" dirty="0" smtClean="0"/>
              <a:t>- สิ่งแวดล้อม </a:t>
            </a:r>
            <a:r>
              <a:rPr lang="th-TH" b="1" dirty="0"/>
              <a:t>ขยะ น้ำ</a:t>
            </a:r>
            <a:r>
              <a:rPr lang="th-TH" b="1" dirty="0" smtClean="0"/>
              <a:t>เสีย</a:t>
            </a:r>
            <a:r>
              <a:rPr lang="th-TH" b="1" dirty="0"/>
              <a:t> </a:t>
            </a:r>
            <a:r>
              <a:rPr lang="th-TH" b="1" dirty="0" smtClean="0"/>
              <a:t>  </a:t>
            </a:r>
          </a:p>
          <a:p>
            <a:pPr marL="69850" indent="0">
              <a:buNone/>
              <a:defRPr/>
            </a:pPr>
            <a:r>
              <a:rPr lang="th-TH" b="1" dirty="0"/>
              <a:t> </a:t>
            </a:r>
            <a:r>
              <a:rPr lang="th-TH" b="1" dirty="0" smtClean="0"/>
              <a:t>          </a:t>
            </a:r>
            <a:r>
              <a:rPr lang="th-TH" b="1" dirty="0" smtClean="0"/>
              <a:t>    </a:t>
            </a:r>
            <a:r>
              <a:rPr lang="th-TH" b="1" spc="-50" dirty="0" smtClean="0"/>
              <a:t>- </a:t>
            </a:r>
            <a:r>
              <a:rPr lang="th-TH" b="1" spc="-50" dirty="0" smtClean="0"/>
              <a:t>ส่งเสริม</a:t>
            </a:r>
            <a:r>
              <a:rPr lang="th-TH" b="1" spc="-50" dirty="0"/>
              <a:t>อาชีพชุมชน มีงาน</a:t>
            </a:r>
            <a:r>
              <a:rPr lang="th-TH" b="1" spc="-50" dirty="0" smtClean="0"/>
              <a:t>ทำ </a:t>
            </a:r>
            <a:r>
              <a:rPr lang="th-TH" b="1" spc="-50" dirty="0" smtClean="0"/>
              <a:t>ประชากร</a:t>
            </a:r>
            <a:r>
              <a:rPr lang="th-TH" b="1" spc="-50" dirty="0"/>
              <a:t>ฝั่งประเทศไทยไปทำงานฝั่งประเทศ</a:t>
            </a:r>
            <a:r>
              <a:rPr lang="th-TH" b="1" spc="-50" dirty="0" err="1"/>
              <a:t>เมียนม่า</a:t>
            </a:r>
            <a:endParaRPr lang="en-US" b="1" spc="-50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th-TH" b="1" dirty="0"/>
              <a:t>	 </a:t>
            </a:r>
            <a:r>
              <a:rPr lang="th-TH" b="1" dirty="0" smtClean="0"/>
              <a:t> </a:t>
            </a:r>
            <a:r>
              <a:rPr lang="th-TH" b="1" spc="-120" dirty="0" smtClean="0"/>
              <a:t>- ด้าน</a:t>
            </a:r>
            <a:r>
              <a:rPr lang="th-TH" b="1" spc="-120" dirty="0"/>
              <a:t>สาธารณสุข ป้องกันโรคติดต่อ แผนงานร่วมกันระหว่างไทยและ</a:t>
            </a:r>
            <a:r>
              <a:rPr lang="th-TH" b="1" spc="-120" dirty="0" err="1"/>
              <a:t>เมียน</a:t>
            </a:r>
            <a:r>
              <a:rPr lang="th-TH" b="1" spc="-120" dirty="0" err="1" smtClean="0"/>
              <a:t>มา</a:t>
            </a:r>
            <a:r>
              <a:rPr lang="th-TH" b="1" spc="-120" dirty="0" smtClean="0"/>
              <a:t> </a:t>
            </a:r>
            <a:r>
              <a:rPr lang="en-US" b="1" spc="-120" dirty="0" smtClean="0">
                <a:latin typeface="AngsanaUPC" pitchFamily="18" charset="-34"/>
                <a:cs typeface="AngsanaUPC" pitchFamily="18" charset="-34"/>
              </a:rPr>
              <a:t>COVID -19</a:t>
            </a:r>
            <a:endParaRPr lang="th-TH" b="1" spc="-120" dirty="0">
              <a:latin typeface="AngsanaUPC" pitchFamily="18" charset="-34"/>
              <a:cs typeface="AngsanaUPC" pitchFamily="18" charset="-34"/>
            </a:endParaRP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th-TH" b="1" dirty="0" smtClean="0"/>
              <a:t>	  - ภัย</a:t>
            </a:r>
            <a:r>
              <a:rPr lang="th-TH" b="1" dirty="0"/>
              <a:t>พิบัติ เช่น อุทกภัย </a:t>
            </a:r>
            <a:r>
              <a:rPr lang="th-TH" b="1" dirty="0" err="1"/>
              <a:t>วาต</a:t>
            </a:r>
            <a:r>
              <a:rPr lang="th-TH" b="1" dirty="0"/>
              <a:t>ภัย แผ่นดินไหว อัคคีภัย </a:t>
            </a:r>
            <a:r>
              <a:rPr lang="th-TH" b="1" dirty="0" smtClean="0"/>
              <a:t>ฯลฯ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th-TH" b="1" dirty="0"/>
              <a:t>	</a:t>
            </a:r>
            <a:r>
              <a:rPr lang="th-TH" b="1" dirty="0" smtClean="0"/>
              <a:t>  -</a:t>
            </a:r>
            <a:r>
              <a:rPr lang="th-TH" b="1" dirty="0"/>
              <a:t> </a:t>
            </a:r>
            <a:r>
              <a:rPr lang="th-TH" b="1" dirty="0" smtClean="0"/>
              <a:t>ส่งเสริม</a:t>
            </a:r>
            <a:r>
              <a:rPr lang="th-TH" b="1" dirty="0"/>
              <a:t>ด้านการศึกษา/การกีฬา ฯลฯ</a:t>
            </a:r>
            <a:endParaRPr lang="en-US" b="1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650" y="1700213"/>
            <a:ext cx="7704138" cy="2665412"/>
          </a:xfrm>
        </p:spPr>
        <p:txBody>
          <a:bodyPr/>
          <a:lstStyle/>
          <a:p>
            <a:pPr algn="ctr">
              <a:defRPr/>
            </a:pPr>
            <a:r>
              <a:rPr lang="th-TH" sz="4400" b="1" dirty="0" smtClean="0">
                <a:cs typeface="+mn-cs"/>
              </a:rPr>
              <a:t>การยกฐานะเทศบาลนครแม่สอด</a:t>
            </a:r>
            <a:br>
              <a:rPr lang="th-TH" sz="4400" b="1" dirty="0" smtClean="0">
                <a:cs typeface="+mn-cs"/>
              </a:rPr>
            </a:br>
            <a:r>
              <a:rPr lang="th-TH" sz="4400" b="1" dirty="0" smtClean="0">
                <a:cs typeface="+mn-cs"/>
              </a:rPr>
              <a:t>เป็นองค์กรปกครองส่วนท้องถิ่นรูปแบบพิเศษ  </a:t>
            </a:r>
            <a:br>
              <a:rPr lang="th-TH" sz="4400" b="1" dirty="0" smtClean="0">
                <a:cs typeface="+mn-cs"/>
              </a:rPr>
            </a:br>
            <a:r>
              <a:rPr lang="th-TH" sz="4400" b="1" dirty="0" smtClean="0">
                <a:cs typeface="+mn-cs"/>
              </a:rPr>
              <a:t>มีผลกระทบต่อความมั่นคงอย่างไร </a:t>
            </a:r>
            <a:br>
              <a:rPr lang="th-TH" sz="4400" b="1" dirty="0" smtClean="0">
                <a:cs typeface="+mn-cs"/>
              </a:rPr>
            </a:br>
            <a:r>
              <a:rPr lang="th-TH" sz="4400" b="1" dirty="0" smtClean="0">
                <a:cs typeface="+mn-cs"/>
              </a:rPr>
              <a:t>มีแนวทางป้องกันและแก้ไขอย่างไร</a:t>
            </a:r>
            <a:endParaRPr lang="th-TH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42988" y="2781300"/>
            <a:ext cx="7058025" cy="35274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พลเมือง</a:t>
            </a:r>
            <a:endParaRPr lang="en-US" sz="36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องค์กร</a:t>
            </a:r>
            <a:r>
              <a:rPr lang="th-TH" sz="3600" b="1" dirty="0"/>
              <a:t>ปกครองส่วน</a:t>
            </a:r>
            <a:r>
              <a:rPr lang="th-TH" sz="3600" b="1" dirty="0" smtClean="0"/>
              <a:t>ท้องถิ่น</a:t>
            </a:r>
            <a:endParaRPr lang="en-US" sz="36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การ</a:t>
            </a:r>
            <a:r>
              <a:rPr lang="th-TH" sz="3600" b="1" dirty="0"/>
              <a:t>มีส่วนร่วมของประชาชนกับการปกครองส่วน</a:t>
            </a:r>
            <a:r>
              <a:rPr lang="th-TH" sz="3600" b="1" dirty="0" smtClean="0"/>
              <a:t>ท้องถิ่น</a:t>
            </a:r>
            <a:endParaRPr lang="en-US" sz="36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การ</a:t>
            </a:r>
            <a:r>
              <a:rPr lang="th-TH" sz="3600" b="1" dirty="0"/>
              <a:t>บริหารเชิงพื้นที่แบบ</a:t>
            </a:r>
            <a:r>
              <a:rPr lang="th-TH" sz="3600" b="1" dirty="0" err="1"/>
              <a:t>บูรณา</a:t>
            </a:r>
            <a:r>
              <a:rPr lang="th-TH" sz="3600" b="1" dirty="0"/>
              <a:t>การ  “เทศบาลนครแม่สอด</a:t>
            </a:r>
            <a:r>
              <a:rPr lang="th-TH" sz="3600" b="1" dirty="0" smtClean="0"/>
              <a:t>”</a:t>
            </a:r>
            <a:endParaRPr lang="en-US" sz="36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ความ</a:t>
            </a:r>
            <a:r>
              <a:rPr lang="th-TH" sz="3600" b="1" dirty="0"/>
              <a:t>มั่นคง</a:t>
            </a:r>
            <a:r>
              <a:rPr lang="th-TH" sz="3600" b="1" dirty="0" smtClean="0"/>
              <a:t>ชายแดน </a:t>
            </a:r>
            <a:r>
              <a:rPr lang="th-TH" b="1" dirty="0" smtClean="0"/>
              <a:t>(</a:t>
            </a:r>
            <a:r>
              <a:rPr lang="en-US" b="1" dirty="0"/>
              <a:t>Border  Security</a:t>
            </a:r>
            <a:r>
              <a:rPr lang="th-TH" b="1" dirty="0"/>
              <a:t>)</a:t>
            </a:r>
            <a:r>
              <a:rPr lang="en-US" sz="3600" dirty="0"/>
              <a:t/>
            </a:r>
            <a:br>
              <a:rPr lang="en-US" sz="3600" dirty="0"/>
            </a:br>
            <a:endParaRPr lang="th-TH" sz="3600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043490" y="1340768"/>
            <a:ext cx="7024744" cy="829896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/>
              <a:t>หัวข้อบรรยาย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650" y="1268413"/>
            <a:ext cx="7632700" cy="4752975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9850" indent="0" algn="thaiDist">
              <a:buFont typeface="Wingdings 2" panose="05020102010507070707" pitchFamily="18" charset="2"/>
              <a:buNone/>
              <a:defRPr/>
            </a:pPr>
            <a:r>
              <a:rPr lang="th-TH" dirty="0"/>
              <a:t> </a:t>
            </a:r>
            <a:r>
              <a:rPr lang="th-TH" dirty="0" smtClean="0"/>
              <a:t>      </a:t>
            </a:r>
            <a:r>
              <a:rPr lang="th-TH" sz="2800" b="1" dirty="0" smtClean="0"/>
              <a:t>1</a:t>
            </a:r>
            <a:r>
              <a:rPr lang="th-TH" sz="2800" b="1" dirty="0"/>
              <a:t>. ตาม พระราชบัญญัติจัดตั้งเทศบาล </a:t>
            </a:r>
            <a:r>
              <a:rPr lang="th-TH" sz="2800" b="1" dirty="0" smtClean="0"/>
              <a:t>พ.ศ. </a:t>
            </a:r>
            <a:r>
              <a:rPr lang="th-TH" sz="2800" b="1" dirty="0"/>
              <a:t>2496 และร่างพระราชบัญญัติระเบียบบริหารราชการนครแม่สอด  พ.ศ. ..... จะเห็นได้ว่ามีหน้าที่ในด้านการบริการสาธารณะ  การจัดการศึกษาและกีฬา  การดูแลคุณภาพชีวิตของประชาชน  การดูแลรักษาสิ่งแวดล้อมและการทำงานร่วมกลับส่วนภูมิภาค  ตามที่จังหวัดมอบหมายตลอดจนประสานแผนพัฒนาท้องถิ่นร่วมกับอำเภอ จังหวัด รัฐบาล เพื่อให้การพัฒนาต่อเนื่องและสอดคล้องกัน ส่วนในร่างพระราชบัญญัติระเบียบบริหารราชการนครแม่สอด พ.ศ. ....... ตามมาตรา 78 เป็นเพียงหน้าที่เพิ่มเติมตามที่ ครม. เห็นชอบ และตราเป็นพระราชกฤษฎีกา  โดยมาช่วยเหลือโดยการทำงานร่วมกันการถ่ายโอนภารกิจ ตลอดจนส่วนภูมิภาคเป็นที่เลี้ยงแนะนำการทำงานให้นครแม่สอดสามารถทำงานแบบ</a:t>
            </a:r>
            <a:r>
              <a:rPr lang="th-TH" sz="2800" b="1" dirty="0" err="1"/>
              <a:t>บูรณา</a:t>
            </a:r>
            <a:r>
              <a:rPr lang="th-TH" sz="2800" b="1" dirty="0"/>
              <a:t>การได้ผลักดันให้มีประสิทธิภาพและ</a:t>
            </a:r>
            <a:r>
              <a:rPr lang="th-TH" sz="2800" b="1" dirty="0" smtClean="0"/>
              <a:t>ประสิทธิผล</a:t>
            </a:r>
            <a:r>
              <a:rPr lang="en-US" sz="2800" dirty="0"/>
              <a:t> 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550" y="1844675"/>
            <a:ext cx="7273925" cy="3508375"/>
          </a:xfrm>
        </p:spPr>
        <p:txBody>
          <a:bodyPr/>
          <a:lstStyle/>
          <a:p>
            <a:pPr marL="69850" indent="0" algn="thaiDist">
              <a:buFont typeface="Wingdings 2" panose="05020102010507070707" pitchFamily="18" charset="2"/>
              <a:buNone/>
              <a:defRPr/>
            </a:pPr>
            <a:r>
              <a:rPr lang="th-TH" sz="3200" b="1" dirty="0" smtClean="0"/>
              <a:t>      2. จัดทำแผนแบบ</a:t>
            </a:r>
            <a:r>
              <a:rPr lang="th-TH" sz="3200" b="1" dirty="0" err="1" smtClean="0"/>
              <a:t>บูรณา</a:t>
            </a:r>
            <a:r>
              <a:rPr lang="th-TH" sz="3200" b="1" dirty="0" smtClean="0"/>
              <a:t>การร่วมกัน จังหวัด อำเภอ ท้องถิ่น ส่วนราชการอื่นๆ (ทหาร) โดยมีแผนงานโครงการสนับสนุนและการแก้ไขปัญหาความมั่นคงหรือ</a:t>
            </a:r>
            <a:r>
              <a:rPr lang="th-TH" sz="3200" b="1" dirty="0" err="1" smtClean="0"/>
              <a:t>ยาเสพติด</a:t>
            </a:r>
            <a:r>
              <a:rPr lang="th-TH" sz="3200" b="1" dirty="0" smtClean="0"/>
              <a:t>ในพื้นที่  ตลอดจนแผนพัฒนาความเป็นอยู่ของประชาชนชายแดนอย่างต่อเนื่อง ในด้านเศรษฐกิจ การศึกษา วัฒนธรรมระหว่างท้องถิ่นชายแดนและท้องถิ่นในพื้นที่จังหวัดเมียวดี</a:t>
            </a:r>
            <a:endParaRPr lang="en-US" sz="3200" b="1" dirty="0" smtClean="0"/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550" y="1196975"/>
            <a:ext cx="7200900" cy="3960813"/>
          </a:xfrm>
        </p:spPr>
        <p:txBody>
          <a:bodyPr/>
          <a:lstStyle/>
          <a:p>
            <a:pPr marL="69850" indent="0" algn="thaiDist">
              <a:buFont typeface="Wingdings 2" panose="05020102010507070707" pitchFamily="18" charset="2"/>
              <a:buNone/>
              <a:defRPr/>
            </a:pPr>
            <a:r>
              <a:rPr lang="th-TH" sz="3200" b="1" dirty="0" smtClean="0"/>
              <a:t>      3.  อำเภอแม่สอดเป็นช่องทางการค้าและการขนส่งที่สำคัญระหว่างไทยและ</a:t>
            </a:r>
            <a:r>
              <a:rPr lang="th-TH" sz="3200" b="1" dirty="0" err="1" smtClean="0"/>
              <a:t>เมียนมาร์</a:t>
            </a:r>
            <a:r>
              <a:rPr lang="th-TH" sz="3200" b="1" dirty="0" smtClean="0"/>
              <a:t> เป็นเส้นทางระเบียงเศรษฐกิจตะวันออก-ตะวันตก </a:t>
            </a:r>
            <a:r>
              <a:rPr lang="th-TH" sz="3200" b="1" dirty="0" smtClean="0">
                <a:cs typeface="+mj-cs"/>
              </a:rPr>
              <a:t>(</a:t>
            </a:r>
            <a:r>
              <a:rPr lang="en-US" sz="3200" b="1" dirty="0" smtClean="0">
                <a:latin typeface="TH KoHo" pitchFamily="2" charset="-34"/>
                <a:cs typeface="TH KoHo" pitchFamily="2" charset="-34"/>
              </a:rPr>
              <a:t>East–West </a:t>
            </a:r>
            <a:r>
              <a:rPr lang="en-US" sz="3200" b="1" u="sng" dirty="0" smtClean="0">
                <a:latin typeface="TH KoHo" pitchFamily="2" charset="-34"/>
                <a:cs typeface="TH KoHo" pitchFamily="2" charset="-34"/>
                <a:hlinkClick r:id="rId2"/>
              </a:rPr>
              <a:t>Economic corridor</a:t>
            </a:r>
            <a:r>
              <a:rPr lang="th-TH" sz="3200" b="1" dirty="0" smtClean="0">
                <a:cs typeface="+mj-cs"/>
              </a:rPr>
              <a:t>)</a:t>
            </a:r>
            <a:r>
              <a:rPr lang="th-TH" sz="3200" b="1" dirty="0" smtClean="0"/>
              <a:t> ที่เชื่อมประเทศต่างๆในอาเซียน แต่ในขณะเดียวกันก็ยังเป็นช่องทางการลักลอบเข้าเมือง การค้าแรงงานเถื่อนและการขน</a:t>
            </a:r>
            <a:r>
              <a:rPr lang="th-TH" sz="3200" b="1" dirty="0" err="1" smtClean="0"/>
              <a:t>ยาเสพติด</a:t>
            </a:r>
            <a:r>
              <a:rPr lang="th-TH" sz="3200" b="1" dirty="0" smtClean="0"/>
              <a:t>ล้วนก่อให้เกิดผลกระทบความมั่นคงของประเทศทั้งสิ้น  หากปล่อยให้การพัฒนาพื้นที่ดำเนินการปกติจะไม่ทันต่อการเปลี่ยนแปลงและเกิดปัญหาต่างๆที่จะกระทบต่อความมั่นคงอย่างแน่นอน</a:t>
            </a:r>
            <a:endParaRPr lang="en-US" sz="3200" b="1" dirty="0" smtClean="0"/>
          </a:p>
          <a:p>
            <a:pPr>
              <a:defRPr/>
            </a:pPr>
            <a:endParaRPr lang="th-TH" dirty="0"/>
          </a:p>
        </p:txBody>
      </p:sp>
      <p:sp>
        <p:nvSpPr>
          <p:cNvPr id="34819" name="สี่เหลี่ยมผืนผ้า 3"/>
          <p:cNvSpPr>
            <a:spLocks noChangeArrowheads="1"/>
          </p:cNvSpPr>
          <p:nvPr/>
        </p:nvSpPr>
        <p:spPr bwMode="auto">
          <a:xfrm>
            <a:off x="2286000" y="-7820025"/>
            <a:ext cx="45720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/>
              <a:t>	3.  อำเภอแม่สอดเป็นช่องทางการค้าและการขนส่งที่สำคัญระหว่างไทยและเมียนมาร์ เป็นเส้นทางระเบียงเศรษฐกิจตะวันออก-ตะวันตก (</a:t>
            </a:r>
            <a:r>
              <a:rPr lang="en-US" altLang="th-TH"/>
              <a:t>East–West </a:t>
            </a:r>
            <a:r>
              <a:rPr lang="en-US" altLang="th-TH" u="sng">
                <a:hlinkClick r:id="rId2"/>
              </a:rPr>
              <a:t>Economic corridor</a:t>
            </a:r>
            <a:r>
              <a:rPr lang="th-TH" altLang="th-TH"/>
              <a:t>) ที่เชื่อมประเทศต่างๆในอาเซียน แต่ในขณะเดียวกันก็ยังเป็นช่องทางการลักลอบเข้าเมือง การค้าแรงงานเถื่อนและการขนยาเสพติดล้วนก่อให้เกิดผลกระทบความมั่นคงของประเทศทั้งสิ้น  หากปล่อยให้การพัฒนาพื้นที่ดำเนินการปกติจะไม่ทันต่อการเปลี่ยนแปลงและเกิดปัญหาต่างๆที่จะกระทบต่อความมั่นคงอย่างแน่นอน</a:t>
            </a:r>
            <a:endParaRPr lang="en-US" altLang="th-TH"/>
          </a:p>
          <a:p>
            <a:pPr eaLnBrk="1" hangingPunct="1"/>
            <a:r>
              <a:rPr lang="th-TH" altLang="th-TH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2988" y="1052513"/>
            <a:ext cx="7345362" cy="4032250"/>
          </a:xfrm>
        </p:spPr>
        <p:txBody>
          <a:bodyPr/>
          <a:lstStyle/>
          <a:p>
            <a:pPr marL="69850" indent="0" algn="thaiDist">
              <a:buFont typeface="Wingdings 2" panose="05020102010507070707" pitchFamily="18" charset="2"/>
              <a:buNone/>
              <a:defRPr/>
            </a:pPr>
            <a:r>
              <a:rPr lang="th-TH" sz="2800" b="1" dirty="0" smtClean="0"/>
              <a:t>           เมื่อพัฒนาเงื่อนไขทางยุทธศาสตร์จำเป็นต้องพิจารณาความเจริญตามไปด้วย เมื่อพัฒนาสองฝั่งแม่น้ำเมยทั้งอำเภอแม่สอดและเมืองเมียวดี มีความเจริญมั่นคง เศรษฐกิจดีก็ทำให้ประชาชนเข้มแข็ง กินดี อยู่ดี ก็จะเกิดความสงบลดการอพยพข้ามฝั่งเพื่อแสวงหาชีวิตที่ดีกว่า ประการสำคัญความเปรียบดังแสงสว่าง    จะทำให้ธุรกิจมืดต่างๆหายไปรวมถึงลดการลักลอบขนยาเสพติดด้วย</a:t>
            </a:r>
            <a:endParaRPr lang="en-US" sz="2800" b="1" dirty="0" smtClean="0"/>
          </a:p>
          <a:p>
            <a:pPr marL="69850" indent="0" algn="thaiDist">
              <a:buFont typeface="Wingdings 2" panose="05020102010507070707" pitchFamily="18" charset="2"/>
              <a:buNone/>
              <a:defRPr/>
            </a:pPr>
            <a:r>
              <a:rPr lang="th-TH" sz="2800" b="1" dirty="0" smtClean="0"/>
              <a:t>	ในทางตรงข้ามหากไม่พัฒนาพื้นที่อำเภอแม่สอดให้เจริญทันกับความเปลี่ยนแปลงตามแรงขับเคลื่อนทางการค้าอำเภอแม่สอดจะเติบโตไร้ทิศทาง     ขาดประสิทธิภาพการพัฒนาและท้ายสุดจะย้อนกลับมาเป็นปัญหาความมั่นคงของชาติเพราะเป็นแหล่งธุรกิจที่ผิดกฎหมาย</a:t>
            </a:r>
            <a:endParaRPr lang="en-US" sz="2800" b="1" dirty="0" smtClean="0"/>
          </a:p>
          <a:p>
            <a:pPr>
              <a:defRPr/>
            </a:pP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3508375"/>
          </a:xfrm>
        </p:spPr>
        <p:txBody>
          <a:bodyPr/>
          <a:lstStyle/>
          <a:p>
            <a:pPr marL="69850" indent="0" algn="thaiDist">
              <a:buFont typeface="Wingdings 2" panose="05020102010507070707" pitchFamily="18" charset="2"/>
              <a:buNone/>
            </a:pPr>
            <a:r>
              <a:rPr lang="th-TH" altLang="th-TH" smtClean="0"/>
              <a:t>     </a:t>
            </a:r>
            <a:r>
              <a:rPr lang="th-TH" altLang="th-TH" sz="2800" b="1" smtClean="0"/>
              <a:t>แต่พื้นที่อำเภอแม่สอดจะพัฒนาได้เร็วนั้น  สมควรยกระดับเทศบาลนคร ให้เป็นองค์กรปกครองส่วนท้องถิ่นรูปแบบพิเศษเพื่อเพิ่มศักยภาพจนสามารถชี้นำพัฒนาท้องถิ่นได้ตามนโยบายของรัฐบาลดังเห็นได้จากรัฐบาล ประกาศเขตพัฒนาเศรษฐกิจพิเศษตาก แต่ยังไม่คืบหน้าเท่าที่ควรเพราะองค์กรปกครองส่วนท้องถิ่นขาดความคล่องตัว จึงไม่สามารถช่วยสนับสนุน ให้เกิดการขับเคลื่อนอย่างมีประสิทธิภาพได้</a:t>
            </a:r>
          </a:p>
          <a:p>
            <a:pPr marL="69850" indent="0" algn="thaiDist">
              <a:buFont typeface="Wingdings 2" panose="05020102010507070707" pitchFamily="18" charset="2"/>
              <a:buNone/>
            </a:pPr>
            <a:r>
              <a:rPr lang="th-TH" altLang="th-TH" sz="2800" b="1" smtClean="0"/>
              <a:t>      หากเขตพัฒนาเศรษฐกิจพิเศษตากและการยกฐานะนครแม่สอดเป็นท้องถิ่นรูปแบบพิเศษจะส่งผลดีต่อความมั่นคงของประเทศและประเทศเพื่อนบ้านในภูมิภาคอาเซียนเนื่องจากมีเศรษฐกิจดีประชาชนอยู่ดีกินดีนั่นเอง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th-TH" altLang="th-TH" smtClean="0"/>
          </a:p>
        </p:txBody>
      </p:sp>
      <p:sp>
        <p:nvSpPr>
          <p:cNvPr id="36867" name="สี่เหลี่ยมผืนผ้า 3"/>
          <p:cNvSpPr>
            <a:spLocks noChangeArrowheads="1"/>
          </p:cNvSpPr>
          <p:nvPr/>
        </p:nvSpPr>
        <p:spPr bwMode="auto">
          <a:xfrm>
            <a:off x="1042988" y="-7820025"/>
            <a:ext cx="676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757888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/>
              <a:t>กฎหมายพิเศษ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2988" y="2324100"/>
            <a:ext cx="7058025" cy="405765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b="1" dirty="0"/>
              <a:t>	</a:t>
            </a:r>
            <a:r>
              <a:rPr lang="en-US" b="1" dirty="0"/>
              <a:t>:</a:t>
            </a:r>
            <a:r>
              <a:rPr lang="th-TH" b="1" dirty="0"/>
              <a:t> ร่างพระราชบัญญัติเขตพัฒนาเขตเศรษฐกิจพิเศษตาก พ.ศ. </a:t>
            </a:r>
            <a:r>
              <a:rPr lang="th-TH" b="1" dirty="0" smtClean="0"/>
              <a:t>........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1400" b="1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14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1400" b="1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14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14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b="1" dirty="0"/>
              <a:t>	</a:t>
            </a:r>
            <a:r>
              <a:rPr lang="en-US" b="1" dirty="0" smtClean="0"/>
              <a:t>:</a:t>
            </a:r>
            <a:r>
              <a:rPr lang="th-TH" b="1" dirty="0" smtClean="0"/>
              <a:t> </a:t>
            </a:r>
            <a:r>
              <a:rPr lang="th-TH" b="1" dirty="0"/>
              <a:t>ร่างพระราชบัญญัติระเบียบบริหารราชการนครแม่สอด  พ.ศ. .......</a:t>
            </a:r>
            <a:r>
              <a:rPr lang="en-US" dirty="0"/>
              <a:t> </a:t>
            </a:r>
            <a:endParaRPr lang="en-US" sz="14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2963"/>
            <a:ext cx="171767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171767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1720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93925" y="690563"/>
            <a:ext cx="56165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800" u="sng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เขตพัฒนาเศรษฐกิจพิเศษในฝัน</a:t>
            </a:r>
            <a:endParaRPr lang="en-US" altLang="th-TH" sz="800" dirty="0"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endParaRPr lang="en-US" altLang="th-TH" dirty="0"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331913" y="2889250"/>
            <a:ext cx="67691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atin typeface="TH SarabunIT๙" pitchFamily="34" charset="-34"/>
                <a:cs typeface="+mj-cs"/>
              </a:rPr>
              <a:t>คือ</a:t>
            </a:r>
            <a:endParaRPr lang="en-US" sz="3200" b="1" dirty="0">
              <a:cs typeface="+mj-cs"/>
            </a:endParaRPr>
          </a:p>
          <a:p>
            <a:pPr algn="ctr" eaLnBrk="0" hangingPunct="0">
              <a:defRPr/>
            </a:pPr>
            <a:r>
              <a:rPr lang="en-US" sz="3200" b="1" dirty="0">
                <a:latin typeface="Calibri" pitchFamily="34" charset="0"/>
                <a:cs typeface="+mn-cs"/>
              </a:rPr>
              <a:t>“</a:t>
            </a:r>
            <a:r>
              <a:rPr lang="th-TH" sz="3200" b="1" dirty="0">
                <a:latin typeface="TH SarabunIT๙" pitchFamily="34" charset="-34"/>
                <a:cs typeface="+mn-cs"/>
              </a:rPr>
              <a:t>นครแม่สอดในอนาคต</a:t>
            </a:r>
            <a:r>
              <a:rPr lang="en-US" sz="3200" b="1" dirty="0">
                <a:latin typeface="Calibri" pitchFamily="34" charset="0"/>
                <a:cs typeface="+mn-cs"/>
              </a:rPr>
              <a:t>”</a:t>
            </a:r>
            <a:endParaRPr lang="en-US" sz="3200" b="1" dirty="0">
              <a:cs typeface="+mn-cs"/>
            </a:endParaRPr>
          </a:p>
          <a:p>
            <a:pPr algn="ctr" eaLnBrk="0" hangingPunct="0">
              <a:defRPr/>
            </a:pPr>
            <a:r>
              <a:rPr lang="th-TH" sz="3200" b="1" dirty="0">
                <a:latin typeface="TH SarabunIT๙" pitchFamily="34" charset="-34"/>
                <a:cs typeface="+mj-cs"/>
              </a:rPr>
              <a:t>พลเมืองนครแม่สอดจะเสนอร่างกฎหมาย ๒ ฉบับ </a:t>
            </a:r>
          </a:p>
          <a:p>
            <a:pPr algn="ctr" eaLnBrk="0" hangingPunct="0">
              <a:defRPr/>
            </a:pPr>
            <a:r>
              <a:rPr lang="th-TH" sz="3200" b="1" dirty="0">
                <a:latin typeface="TH SarabunIT๙" pitchFamily="34" charset="-34"/>
                <a:cs typeface="+mj-cs"/>
              </a:rPr>
              <a:t>เข้าสู่การพิจารณาของสภาผู้แทนราษฎร คือ</a:t>
            </a:r>
            <a:endParaRPr lang="en-US" sz="3200" b="1" dirty="0">
              <a:cs typeface="+mj-cs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th-TH" sz="3200" b="1" dirty="0">
                <a:latin typeface="TH SarabunIT๙" pitchFamily="34" charset="-34"/>
                <a:cs typeface="+mj-cs"/>
              </a:rPr>
              <a:t>ร่างพระราชบัญญัติเขตพัฒนาเศรษฐกิจพิเศษตาก พ.ศ. ........</a:t>
            </a:r>
            <a:endParaRPr lang="en-US" sz="3200" b="1" dirty="0">
              <a:cs typeface="+mj-cs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th-TH" sz="3200" b="1" dirty="0">
                <a:latin typeface="TH SarabunIT๙" pitchFamily="34" charset="-34"/>
                <a:cs typeface="+mj-cs"/>
              </a:rPr>
              <a:t>ร่างพระราชบัญญัติระเบียบบริหารราชการนครแม่สอด พ.ศ. .......</a:t>
            </a:r>
            <a:endParaRPr lang="en-US" sz="3200" b="1" dirty="0">
              <a:cs typeface="+mj-cs"/>
            </a:endParaRPr>
          </a:p>
          <a:p>
            <a:pPr algn="ctr" eaLnBrk="0" hangingPunct="0">
              <a:defRPr/>
            </a:pPr>
            <a:r>
              <a:rPr lang="en-US" b="1" dirty="0">
                <a:latin typeface="TH SarabunIT๙" pitchFamily="34" charset="-34"/>
                <a:cs typeface="+mj-cs"/>
              </a:rPr>
              <a:t>……………………………………………………………………………….</a:t>
            </a:r>
            <a:r>
              <a:rPr lang="en-US" b="1" dirty="0">
                <a:cs typeface="+mj-cs"/>
              </a:rPr>
              <a:t> </a:t>
            </a:r>
          </a:p>
        </p:txBody>
      </p:sp>
      <p:pic>
        <p:nvPicPr>
          <p:cNvPr id="1026" name="Picture 2" descr="เขตเศรษฐกิจพิเศษจีน (เซินเจิ้น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1423640" cy="14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331640" y="764704"/>
            <a:ext cx="2488240" cy="792088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ประวัติ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ผู้บรรยาย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363" y="1025525"/>
            <a:ext cx="3240087" cy="4699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2420887"/>
            <a:ext cx="345638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</a:rPr>
              <a:t>ดร.</a:t>
            </a:r>
            <a:r>
              <a:rPr lang="th-TH" b="1" dirty="0" err="1">
                <a:solidFill>
                  <a:schemeClr val="tx1"/>
                </a:solidFill>
              </a:rPr>
              <a:t>เทอด</a:t>
            </a:r>
            <a:r>
              <a:rPr lang="th-TH" b="1" dirty="0">
                <a:solidFill>
                  <a:schemeClr val="tx1"/>
                </a:solidFill>
              </a:rPr>
              <a:t>เกียรติ  ชิน</a:t>
            </a:r>
            <a:r>
              <a:rPr lang="th-TH" b="1" dirty="0" err="1">
                <a:solidFill>
                  <a:schemeClr val="tx1"/>
                </a:solidFill>
              </a:rPr>
              <a:t>สรนันท์</a:t>
            </a:r>
            <a:r>
              <a:rPr lang="th-TH" b="1" dirty="0">
                <a:solidFill>
                  <a:schemeClr val="tx1"/>
                </a:solidFill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</a:rPr>
              <a:t>นายกเทศมนตรีนครแม่สอด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8313" y="1989138"/>
            <a:ext cx="8280400" cy="38877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b="1" dirty="0"/>
              <a:t>ชื่อ</a:t>
            </a:r>
            <a:r>
              <a:rPr lang="en-US" sz="3000" dirty="0"/>
              <a:t>  </a:t>
            </a:r>
            <a:r>
              <a:rPr lang="en-US" sz="3000" b="1" dirty="0"/>
              <a:t>- </a:t>
            </a:r>
            <a:r>
              <a:rPr lang="th-TH" sz="3000" b="1" dirty="0"/>
              <a:t>สกุล</a:t>
            </a:r>
            <a:r>
              <a:rPr lang="en-US" sz="3000" dirty="0"/>
              <a:t>   	</a:t>
            </a:r>
            <a:r>
              <a:rPr lang="en-US" sz="3000" dirty="0" smtClean="0">
                <a:sym typeface="Symbol"/>
              </a:rPr>
              <a:t></a:t>
            </a:r>
            <a:r>
              <a:rPr lang="th-TH" sz="3000" dirty="0" smtClean="0"/>
              <a:t>นาย</a:t>
            </a:r>
            <a:r>
              <a:rPr lang="th-TH" sz="3000" dirty="0" err="1"/>
              <a:t>เทอด</a:t>
            </a:r>
            <a:r>
              <a:rPr lang="th-TH" sz="3000" dirty="0"/>
              <a:t>เกียรติ     ชิน</a:t>
            </a:r>
            <a:r>
              <a:rPr lang="th-TH" sz="3000" dirty="0" err="1"/>
              <a:t>สรนันท์</a:t>
            </a:r>
            <a:r>
              <a:rPr lang="th-TH" sz="3000" dirty="0"/>
              <a:t>    </a:t>
            </a:r>
            <a:endParaRPr lang="en-US" sz="3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b="1" dirty="0"/>
              <a:t>วัน  เดือน  ปีเกิด	</a:t>
            </a:r>
            <a:r>
              <a:rPr lang="en-US" sz="3000" dirty="0" smtClean="0">
                <a:sym typeface="Symbol"/>
              </a:rPr>
              <a:t></a:t>
            </a:r>
            <a:r>
              <a:rPr lang="th-TH" sz="3000" b="1" dirty="0">
                <a:sym typeface="Symbol"/>
              </a:rPr>
              <a:t> </a:t>
            </a:r>
            <a:r>
              <a:rPr lang="th-TH" sz="3000" b="1" dirty="0" smtClean="0">
                <a:sym typeface="Symbol"/>
              </a:rPr>
              <a:t> </a:t>
            </a:r>
            <a:r>
              <a:rPr lang="th-TH" sz="3000" dirty="0" smtClean="0"/>
              <a:t>วันที่ </a:t>
            </a:r>
            <a:r>
              <a:rPr lang="en-US" sz="3000" dirty="0">
                <a:latin typeface="TH Kodchasal" pitchFamily="2" charset="-34"/>
                <a:cs typeface="TH Kodchasal" pitchFamily="2" charset="-34"/>
              </a:rPr>
              <a:t>19</a:t>
            </a:r>
            <a:r>
              <a:rPr lang="en-US" sz="3000" dirty="0"/>
              <a:t> </a:t>
            </a:r>
            <a:r>
              <a:rPr lang="th-TH" sz="3000" dirty="0" smtClean="0"/>
              <a:t>สิงหาคม </a:t>
            </a:r>
            <a:r>
              <a:rPr lang="en-US" sz="3000" dirty="0">
                <a:latin typeface="TH Kodchasal" pitchFamily="2" charset="-34"/>
                <a:cs typeface="TH Kodchasal" pitchFamily="2" charset="-34"/>
              </a:rPr>
              <a:t>2500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b="1" dirty="0"/>
              <a:t>ภูมิลำเนาเดิม</a:t>
            </a:r>
            <a:r>
              <a:rPr lang="th-TH" sz="3000" dirty="0"/>
              <a:t>	</a:t>
            </a:r>
            <a:r>
              <a:rPr lang="en-US" sz="3000" dirty="0" smtClean="0">
                <a:sym typeface="Symbol"/>
              </a:rPr>
              <a:t></a:t>
            </a:r>
            <a:r>
              <a:rPr lang="th-TH" sz="3000" dirty="0">
                <a:sym typeface="Symbol"/>
              </a:rPr>
              <a:t> </a:t>
            </a:r>
            <a:r>
              <a:rPr lang="th-TH" sz="3000" dirty="0" smtClean="0">
                <a:sym typeface="Symbol"/>
              </a:rPr>
              <a:t> </a:t>
            </a:r>
            <a:r>
              <a:rPr lang="th-TH" sz="3000" dirty="0" smtClean="0"/>
              <a:t>อำเภอ</a:t>
            </a:r>
            <a:r>
              <a:rPr lang="th-TH" sz="3000" dirty="0"/>
              <a:t>ทุ่งสง  </a:t>
            </a:r>
            <a:r>
              <a:rPr lang="th-TH" sz="3000" dirty="0" smtClean="0">
                <a:latin typeface="KodchiangUPC" pitchFamily="18" charset="-34"/>
                <a:cs typeface="+mj-cs"/>
              </a:rPr>
              <a:t>จังหวัด</a:t>
            </a:r>
            <a:r>
              <a:rPr lang="th-TH" sz="3000" dirty="0" smtClean="0"/>
              <a:t>นครศรีธรรมราช</a:t>
            </a:r>
            <a:endParaRPr lang="en-US" sz="3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b="1" dirty="0"/>
              <a:t>ภูมิลำเนาปัจจุบัน</a:t>
            </a:r>
            <a:r>
              <a:rPr lang="th-TH" sz="3000" dirty="0"/>
              <a:t>	</a:t>
            </a:r>
            <a:r>
              <a:rPr lang="en-US" sz="3000" dirty="0">
                <a:sym typeface="Symbol"/>
              </a:rPr>
              <a:t></a:t>
            </a:r>
            <a:r>
              <a:rPr lang="th-TH" sz="3000" dirty="0"/>
              <a:t>  </a:t>
            </a:r>
            <a:r>
              <a:rPr lang="en-US" sz="3000" dirty="0">
                <a:latin typeface="TH Kodchasal" pitchFamily="2" charset="-34"/>
                <a:cs typeface="TH Kodchasal" pitchFamily="2" charset="-34"/>
              </a:rPr>
              <a:t>2/8</a:t>
            </a:r>
            <a:r>
              <a:rPr lang="en-US" sz="3000" dirty="0"/>
              <a:t>   </a:t>
            </a:r>
            <a:r>
              <a:rPr lang="th-TH" sz="3000" dirty="0"/>
              <a:t>ถนนบัวคูณ  ตำบลแม่สอด  อำเภอแม่สอด  จังหวัดตาก  63110                </a:t>
            </a:r>
            <a:r>
              <a:rPr lang="th-TH" sz="3000" b="1" dirty="0"/>
              <a:t>การศึกษาระดับปริญญาตรี</a:t>
            </a:r>
            <a:r>
              <a:rPr lang="en-US" sz="3000" dirty="0"/>
              <a:t>  </a:t>
            </a:r>
            <a:r>
              <a:rPr lang="en-US" sz="3000" dirty="0">
                <a:sym typeface="Symbol"/>
              </a:rPr>
              <a:t></a:t>
            </a:r>
            <a:r>
              <a:rPr lang="th-TH" sz="3000" dirty="0"/>
              <a:t> </a:t>
            </a:r>
            <a:r>
              <a:rPr lang="th-TH" sz="3000" dirty="0" err="1"/>
              <a:t>ศิลปศาสตร</a:t>
            </a:r>
            <a:r>
              <a:rPr lang="th-TH" sz="3000" dirty="0"/>
              <a:t>บัณฑิต</a:t>
            </a:r>
            <a:r>
              <a:rPr lang="en-US" sz="3000" dirty="0"/>
              <a:t>  </a:t>
            </a:r>
            <a:r>
              <a:rPr lang="th-TH" sz="3000" dirty="0"/>
              <a:t>(</a:t>
            </a:r>
            <a:r>
              <a:rPr lang="th-TH" sz="3000" dirty="0" smtClean="0"/>
              <a:t>รัฐศาสตร์</a:t>
            </a:r>
            <a:r>
              <a:rPr lang="th-TH" sz="3000" dirty="0"/>
              <a:t>)  มหาวิทยาลัยรามคำแหง</a:t>
            </a:r>
            <a:endParaRPr lang="en-US" sz="3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b="1" dirty="0"/>
              <a:t>การศึกษาระดับปริญญาโท</a:t>
            </a:r>
            <a:r>
              <a:rPr lang="th-TH" sz="3000" dirty="0"/>
              <a:t>   </a:t>
            </a:r>
            <a:r>
              <a:rPr lang="en-US" sz="3000" dirty="0">
                <a:sym typeface="Symbol"/>
              </a:rPr>
              <a:t></a:t>
            </a:r>
            <a:r>
              <a:rPr lang="th-TH" sz="3000" dirty="0"/>
              <a:t> </a:t>
            </a:r>
            <a:r>
              <a:rPr lang="th-TH" sz="3000" dirty="0" err="1"/>
              <a:t>ศิลปศา</a:t>
            </a:r>
            <a:r>
              <a:rPr lang="th-TH" sz="3000" dirty="0"/>
              <a:t>สตรมหาบัณฑิต</a:t>
            </a:r>
            <a:r>
              <a:rPr lang="en-US" sz="3000" dirty="0"/>
              <a:t>  </a:t>
            </a:r>
            <a:r>
              <a:rPr lang="th-TH" sz="3000" dirty="0"/>
              <a:t>สาขายุทธศาสตร์การพัฒนา   </a:t>
            </a:r>
            <a:endParaRPr lang="en-US" sz="3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dirty="0"/>
              <a:t>                                   </a:t>
            </a:r>
            <a:r>
              <a:rPr lang="th-TH" sz="3000" dirty="0" smtClean="0"/>
              <a:t>มหาวิทยาลัย</a:t>
            </a:r>
            <a:r>
              <a:rPr lang="th-TH" sz="3000" dirty="0"/>
              <a:t>ราช</a:t>
            </a:r>
            <a:r>
              <a:rPr lang="th-TH" sz="3000" dirty="0" err="1"/>
              <a:t>ภัฎ</a:t>
            </a:r>
            <a:r>
              <a:rPr lang="th-TH" sz="3000" dirty="0"/>
              <a:t>กำแพงเพชร </a:t>
            </a:r>
            <a:endParaRPr lang="en-US" sz="3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000" b="1" dirty="0"/>
              <a:t>การศึกษาระดับปริญญาเอก</a:t>
            </a:r>
            <a:r>
              <a:rPr lang="th-TH" sz="3000" dirty="0"/>
              <a:t> </a:t>
            </a:r>
            <a:r>
              <a:rPr lang="en-US" sz="3000" dirty="0">
                <a:sym typeface="Symbol"/>
              </a:rPr>
              <a:t></a:t>
            </a:r>
            <a:r>
              <a:rPr lang="th-TH" sz="3000" dirty="0"/>
              <a:t> รัฐ</a:t>
            </a:r>
            <a:r>
              <a:rPr lang="th-TH" sz="3000" dirty="0" err="1"/>
              <a:t>ประศาสนศาสตร</a:t>
            </a:r>
            <a:r>
              <a:rPr lang="th-TH" sz="3000" dirty="0"/>
              <a:t>ดุษฎีบัณฑิตกิตติมศักดิ์  </a:t>
            </a:r>
            <a:endParaRPr lang="th-TH" sz="30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3000" dirty="0"/>
              <a:t> </a:t>
            </a:r>
            <a:r>
              <a:rPr lang="th-TH" sz="3000" dirty="0" smtClean="0"/>
              <a:t>             		 สถาบัน</a:t>
            </a:r>
            <a:r>
              <a:rPr lang="th-TH" sz="3000" dirty="0"/>
              <a:t>เทคโนโลยีแห่งอ</a:t>
            </a:r>
            <a:r>
              <a:rPr lang="th-TH" sz="3000" dirty="0" err="1"/>
              <a:t>โยธ</a:t>
            </a:r>
            <a:r>
              <a:rPr lang="th-TH" sz="3000" dirty="0"/>
              <a:t>ยา</a:t>
            </a:r>
            <a:endParaRPr lang="en-US" sz="3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1331640" y="764704"/>
            <a:ext cx="2488240" cy="792088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ประวัติ</a:t>
            </a: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ผู้บรรยาย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95699" y="4509120"/>
            <a:ext cx="4041812" cy="792088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</a:rPr>
              <a:t>หลักสูตรที่กำลังศึกษาอบรม</a:t>
            </a:r>
            <a:r>
              <a:rPr lang="th-TH" dirty="0" smtClean="0">
                <a:solidFill>
                  <a:schemeClr val="tx1"/>
                </a:solidFill>
              </a:rPr>
              <a:t>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73088" y="1319213"/>
            <a:ext cx="8154987" cy="3132137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100" b="1" dirty="0" smtClean="0"/>
              <a:t>หลักสูตร</a:t>
            </a:r>
            <a:r>
              <a:rPr lang="th-TH" sz="3100" b="1" dirty="0"/>
              <a:t>นักปกครองท้องถิ่นระดับสูง (นายกเทศมนตรี) รุ่นที่ 9 (</a:t>
            </a:r>
            <a:r>
              <a:rPr lang="th-TH" sz="3100" b="1" dirty="0" err="1"/>
              <a:t>นปส</a:t>
            </a:r>
            <a:r>
              <a:rPr lang="th-TH" sz="3100" b="1" dirty="0"/>
              <a:t>.) </a:t>
            </a:r>
            <a:r>
              <a:rPr lang="th-TH" sz="3100" b="1" dirty="0" smtClean="0"/>
              <a:t>วิทยาลัย</a:t>
            </a:r>
            <a:r>
              <a:rPr lang="th-TH" sz="3100" b="1" dirty="0"/>
              <a:t>นักปกครอง</a:t>
            </a:r>
            <a:endParaRPr lang="en-US" sz="31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100" b="1" dirty="0"/>
              <a:t>หลักสูตร</a:t>
            </a:r>
            <a:r>
              <a:rPr lang="en-US" sz="3100" b="1" dirty="0"/>
              <a:t> </a:t>
            </a:r>
            <a:r>
              <a:rPr lang="th-TH" sz="3100" b="1" dirty="0"/>
              <a:t>“วิธี</a:t>
            </a:r>
            <a:r>
              <a:rPr lang="th-TH" sz="3100" b="1" dirty="0" smtClean="0"/>
              <a:t>ป้องกันมิให้ถูก</a:t>
            </a:r>
            <a:r>
              <a:rPr lang="th-TH" sz="3100" b="1" dirty="0"/>
              <a:t>ทักท้วงเรียกเงินคืน ของผู้ปฏิบัติงานด้านการเงินการคลัง </a:t>
            </a:r>
            <a:r>
              <a:rPr lang="th-TH" sz="3100" b="1" dirty="0" smtClean="0"/>
              <a:t>การงบประมาณ </a:t>
            </a:r>
            <a:r>
              <a:rPr lang="th-TH" sz="3100" b="1" dirty="0"/>
              <a:t>และการพัสดุ เทคนิคในการจัดทำหนังสือบันทึกข้อความต่างๆ แนวทางการแก้ต่างๆ แนวทางการแก้ต่างกรณี </a:t>
            </a:r>
            <a:r>
              <a:rPr lang="th-TH" sz="3100" b="1" dirty="0" err="1"/>
              <a:t>สตง</a:t>
            </a:r>
            <a:r>
              <a:rPr lang="th-TH" sz="3100" b="1" dirty="0"/>
              <a:t>.เรียกให้ชดใช้เงินคืน และหลักเกณฑ์การกำหนดสัดส่วนความรับผิดทางละเมิดของเจ้าหน้าที่ / หัวหน้างาน /ผู้ผ่านงาน / ผู้บริหารท้องถิ่น ในกรณีต่างๆ” รุ่นที่ 4 </a:t>
            </a:r>
            <a:endParaRPr lang="en-US" sz="31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100" b="1" dirty="0"/>
              <a:t>หลักสูตร “นักบริหารยุทธศาสตร์การป้องกันและปราบปรามการทุจริต ระดับสูง”(</a:t>
            </a:r>
            <a:r>
              <a:rPr lang="th-TH" sz="3100" b="1" dirty="0" err="1"/>
              <a:t>นยปส</a:t>
            </a:r>
            <a:r>
              <a:rPr lang="th-TH" sz="3100" b="1" dirty="0"/>
              <a:t>.) รุ่น</a:t>
            </a:r>
            <a:r>
              <a:rPr lang="th-TH" sz="3100" b="1" dirty="0" smtClean="0"/>
              <a:t>ที่ 8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3100" b="1" dirty="0"/>
              <a:t> </a:t>
            </a:r>
            <a:r>
              <a:rPr lang="th-TH" sz="3100" b="1" dirty="0" smtClean="0"/>
              <a:t>   สำนักงาน</a:t>
            </a:r>
            <a:r>
              <a:rPr lang="th-TH" sz="3100" b="1" dirty="0"/>
              <a:t>คณะกรรมการป้องกันและปราบปรามการทุจริต</a:t>
            </a:r>
            <a:r>
              <a:rPr lang="th-TH" sz="3100" b="1" dirty="0" smtClean="0"/>
              <a:t>แห่งชาติ(</a:t>
            </a:r>
            <a:r>
              <a:rPr lang="th-TH" sz="3100" b="1" dirty="0"/>
              <a:t>ป.ป.ช.)</a:t>
            </a:r>
            <a:endParaRPr lang="en-US" sz="31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100" b="1" dirty="0"/>
              <a:t>หลักสูตรประกาศนียบัตรกฎหมายท้องถิ่น (ปกม.) รุ่นที่ 7  สถาบันพระปกเกล้า</a:t>
            </a:r>
            <a:endParaRPr lang="en-US" sz="31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100" b="1" dirty="0"/>
              <a:t>และหลักสูตร</a:t>
            </a:r>
            <a:r>
              <a:rPr lang="th-TH" sz="3100" b="1" dirty="0" smtClean="0"/>
              <a:t>อื่นๆ</a:t>
            </a:r>
            <a:endParaRPr lang="en-US" dirty="0"/>
          </a:p>
          <a:p>
            <a:pPr marL="6858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dirty="0"/>
          </a:p>
        </p:txBody>
      </p:sp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895699" y="764704"/>
            <a:ext cx="5515767" cy="562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หลักสูตรที่ผ่านการศึกษาอบรมโดยสังเขป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573088" y="5157788"/>
            <a:ext cx="8083550" cy="1079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th-TH" sz="3600" b="1" dirty="0" smtClean="0"/>
              <a:t>หลักสูตรการพัฒนาการเมืองและการเลือกตั้งระดับสูง รุ่นที่ 11 (</a:t>
            </a:r>
            <a:r>
              <a:rPr lang="th-TH" sz="3600" b="1" dirty="0" err="1" smtClean="0"/>
              <a:t>พตส</a:t>
            </a:r>
            <a:r>
              <a:rPr lang="th-TH" sz="3600" b="1" dirty="0" smtClean="0"/>
              <a:t>.11)</a:t>
            </a:r>
            <a:r>
              <a:rPr lang="en-US" sz="3600" b="1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3600" b="1" dirty="0" smtClean="0"/>
              <a:t>     สำนักงานคณะกรรมการการเลือกตั้ง</a:t>
            </a:r>
            <a:endParaRPr lang="en-US" sz="3600" b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2"/>
          <p:cNvSpPr>
            <a:spLocks noGrp="1"/>
          </p:cNvSpPr>
          <p:nvPr>
            <p:ph type="title"/>
          </p:nvPr>
        </p:nvSpPr>
        <p:spPr>
          <a:xfrm>
            <a:off x="900113" y="476250"/>
            <a:ext cx="7024687" cy="114300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ตำแหน่งปัจจุบัน</a:t>
            </a:r>
            <a:endParaRPr lang="th-TH" altLang="th-TH" smtClean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11188" y="1700213"/>
            <a:ext cx="8064500" cy="4392612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 smtClean="0"/>
              <a:t>นายกเทศมนตรี</a:t>
            </a:r>
            <a:r>
              <a:rPr lang="th-TH" b="1" dirty="0"/>
              <a:t>นครแม่สอด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คณะกรรมการนโยบายเขตพัฒนาเศรษฐกิจพิเศษตาก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คณะทำงานขับเคลื่อนงานเขตพัฒนาเศรษฐกิจพิเศษตาก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คณะกรรมการชายแดนส่วนท้องถิ่น ไทย-พม่า (ฝ่ายไทย)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คณะทำงานเสริมสร้างความสัมพันธ์เมืองพี่เมืองน้อง (</a:t>
            </a:r>
            <a:r>
              <a:rPr lang="en-US" b="1" dirty="0"/>
              <a:t>Sister City</a:t>
            </a:r>
            <a:r>
              <a:rPr lang="th-TH" b="1" dirty="0"/>
              <a:t>) ระหว่างแม่สอดและเมียวดี 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เพื่อรองรับเขตพัฒนาเศรษฐกิจ</a:t>
            </a:r>
            <a:r>
              <a:rPr lang="th-TH" b="1" dirty="0" smtClean="0"/>
              <a:t>พิเศษตาก </a:t>
            </a:r>
            <a:r>
              <a:rPr lang="th-TH" b="1" dirty="0"/>
              <a:t>ฝ่ายจังหวัดตาก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ที่ปรึกษาสมาคมกีฬายกน้ำหนักสมัครเล่นแห่งประเทศไทย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ที่ปรึกษาเครือข่ายธุรกิจ เขตพัฒนาเศรษฐกิจพิเศษตาก  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อนุกรรมาธิการการปกครองท้องถิ่นรูปแบบ</a:t>
            </a:r>
            <a:r>
              <a:rPr lang="th-TH" b="1" dirty="0" smtClean="0"/>
              <a:t>พิเศษใน</a:t>
            </a:r>
            <a:r>
              <a:rPr lang="th-TH" b="1" dirty="0"/>
              <a:t>คณะกรรมาธิการขับเคลื่อนการปฏิรูปประเทศด้านการปกครองท้องถิ่น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b="1" dirty="0"/>
              <a:t>และตำแหน่งที่สำคัญอื่นๆ</a:t>
            </a:r>
            <a:endParaRPr lang="en-US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512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พลเมือง (</a:t>
            </a:r>
            <a:r>
              <a:rPr lang="en-US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CITIZEN</a:t>
            </a:r>
            <a: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</a:t>
            </a:r>
            <a:br>
              <a:rPr lang="th-TH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พลเมือง 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(นครแม่สอด) 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citizen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8313" y="1916113"/>
            <a:ext cx="7920037" cy="3600450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3200" b="1" u="heavy" dirty="0" smtClean="0"/>
              <a:t>หมายถึง</a:t>
            </a:r>
            <a:endParaRPr lang="en-US" sz="3200" b="1" u="sng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200" b="1" dirty="0"/>
              <a:t>ประชากรที่อยู่ในพื้นที่นครแม่สอด และพื้นที่โดยรอบ</a:t>
            </a:r>
            <a:endParaRPr lang="en-US" sz="32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200" b="1" dirty="0"/>
              <a:t>เป็นชุมชนทางการเมือง</a:t>
            </a:r>
            <a:endParaRPr lang="en-US" sz="32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200" b="1" dirty="0"/>
              <a:t>มีสิทธิ์และเสรีภาพ</a:t>
            </a:r>
            <a:endParaRPr lang="en-US" sz="32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200" b="1" dirty="0"/>
              <a:t>มีส่วนร่วมทางการเมืองและการพัฒนาเมือง</a:t>
            </a:r>
            <a:endParaRPr lang="en-US" sz="32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200" b="1" dirty="0"/>
              <a:t>เป็นพหุวัฒนธรรม สังคม ชุมชน การศึกษา </a:t>
            </a:r>
            <a:r>
              <a:rPr lang="th-TH" sz="3200" b="1" dirty="0" smtClean="0"/>
              <a:t>วัฒนธรรม </a:t>
            </a:r>
            <a:r>
              <a:rPr lang="th-TH" sz="3200" b="1" dirty="0"/>
              <a:t>แต่มีความสามัคคี สมานฉันท์</a:t>
            </a:r>
            <a:endParaRPr lang="en-US" sz="3200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h-TH" sz="3200" b="1" dirty="0"/>
              <a:t>มีแนวคิด อุดมการณ์ ทัศนคติ เหมือนกัน คือ ความเป็นพี่เป็น</a:t>
            </a:r>
            <a:r>
              <a:rPr lang="th-TH" sz="3200" b="1" dirty="0" smtClean="0"/>
              <a:t>น้อง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22366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u="heavy" dirty="0" smtClean="0"/>
              <a:t/>
            </a:r>
            <a:br>
              <a:rPr lang="th-TH" sz="3600" b="1" u="heavy" dirty="0" smtClean="0"/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ประเภท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ของพลเมือง นครแม่สอด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Citizen of </a:t>
            </a:r>
            <a:r>
              <a:rPr lang="en-US" b="1" dirty="0" err="1">
                <a:latin typeface="TH Kodchasal" pitchFamily="2" charset="-34"/>
                <a:cs typeface="TH Kodchasal" pitchFamily="2" charset="-34"/>
              </a:rPr>
              <a:t>Nakornmaesot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ตัวแทนเนื้อหา 1"/>
          <p:cNvSpPr txBox="1">
            <a:spLocks/>
          </p:cNvSpPr>
          <p:nvPr/>
        </p:nvSpPr>
        <p:spPr>
          <a:xfrm>
            <a:off x="3419872" y="2060872"/>
            <a:ext cx="1935832" cy="6342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4400" b="1" dirty="0" smtClean="0"/>
              <a:t>1. ราษฎร</a:t>
            </a:r>
            <a:endParaRPr lang="en-US" sz="4400" b="1" dirty="0" smtClean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971550" y="2780307"/>
            <a:ext cx="7056438" cy="3529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</a:rPr>
              <a:t>         </a:t>
            </a:r>
            <a:r>
              <a:rPr lang="th-TH" b="1" dirty="0">
                <a:solidFill>
                  <a:schemeClr val="tx1"/>
                </a:solidFill>
              </a:rPr>
              <a:t>บุคคลที่อยู่ในภาวะพึ่งพิง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th-TH" b="1" dirty="0">
                <a:solidFill>
                  <a:schemeClr val="tx1"/>
                </a:solidFill>
              </a:rPr>
              <a:t>ขาดศักยภาพเพียงพอในการพึ่งพาตนเอง ต้องได้รับบริการหรือความช่วยเหลือจาก บุคคล กลุ่ม องค์กรภาครัฐ เอกชน หรืออื่น ๆ จึงจะสามารถมีคุณภาพชีวิตที่ดีขึ้นได้ อาทิ บุคคลขาดโอกาสในการประกอบอาชีพ เนื่องจากความพิการหรือความเจ็บป่วยไม่สามารถช่วยเหลือตัวเองได้ บุคคลไร้ที่พึ่งขาด ที่อยู่อาศัยหรือรายได้ เป็นต้น                ซึ่งกลุ่มบุคคลเหล่านี้ยังคงมีอยู่ในพื้นที่นครแม่สอดและได้รับ                       ความช่วยเหลือในระบบสวัสดิการสังคมของเทศบาลนครแม่สอดและหน่วยงาน ที่เกี่ยวข้องตาม  ความเหมาะสม ผ่านกลไกลการคุ้มทางสังคม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2105</TotalTime>
  <Words>2449</Words>
  <Application>Microsoft Office PowerPoint</Application>
  <PresentationFormat>นำเสนอทางหน้าจอ (4:3)</PresentationFormat>
  <Paragraphs>212</Paragraphs>
  <Slides>36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Austin</vt:lpstr>
      <vt:lpstr>งานนำเสนอ PowerPoint</vt:lpstr>
      <vt:lpstr>การบริหารเชิงพื้นที่แบบบูรณาการ   “เทศบาลนครแม่สอด”</vt:lpstr>
      <vt:lpstr>หัวข้อบรรยาย</vt:lpstr>
      <vt:lpstr>ประวัติผู้บรรยาย</vt:lpstr>
      <vt:lpstr>ประวัติผู้บรรยาย</vt:lpstr>
      <vt:lpstr>หลักสูตรที่กำลังศึกษาอบรม </vt:lpstr>
      <vt:lpstr>ตำแหน่งปัจจุบัน</vt:lpstr>
      <vt:lpstr>พลเมือง (CITIZEN) พลเมือง (นครแม่สอด) citizen</vt:lpstr>
      <vt:lpstr> ประเภทของพลเมือง นครแม่สอด  (Citizen of Nakornmaesot)</vt:lpstr>
      <vt:lpstr> ประเภทของพลเมือง นครแม่สอด  (Citizen of Nakornmaesot)</vt:lpstr>
      <vt:lpstr> ประเภทของพลเมือง นครแม่สอด  (Citizen of Nakornmaesot)</vt:lpstr>
      <vt:lpstr> ประเภทของพลเมือง นครแม่สอด  (Citizen of Nakornmaesot)</vt:lpstr>
      <vt:lpstr> ประเภทของพลเมือง นครแม่สอด  (Citizen of Nakornmaesot)</vt:lpstr>
      <vt:lpstr> ประเภทของพลเมือง นครแม่สอด  (Citizen of Nakornmaesot)</vt:lpstr>
      <vt:lpstr>การบริหารเชิงพื้นที่แบบบูรณาการ  “เทศบาลนครแม่สอด”</vt:lpstr>
      <vt:lpstr>การบริหารเชิงพื้นที่แบบบูรณาการ  “เทศบาลนครแม่สอด”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การมีส่วนร่วมของประชาชนกับการปกครองส่วนท้องถิ่น  “นครแม่สอด”</vt:lpstr>
      <vt:lpstr>งานนำเสนอ PowerPoint</vt:lpstr>
      <vt:lpstr>ปัญหาอุปสรรค การมีส่วนร่วมของประชาชนกับการปกครองส่วนท้องถิ่น</vt:lpstr>
      <vt:lpstr>บทสรุป การมีส่วนร่วมของประชาชนกับการปกครองส่วนท้องถิ่น</vt:lpstr>
      <vt:lpstr>งานนำเสนอ PowerPoint</vt:lpstr>
      <vt:lpstr>ความมั่นคงชายแดน (Border Security)</vt:lpstr>
      <vt:lpstr>กิจกรรมความมั่นคงในพื้นที่เขตพัฒนาเศรษฐกิจพิเศษตาก</vt:lpstr>
      <vt:lpstr>การยกฐานะเทศบาลนครแม่สอด เป็นองค์กรปกครองส่วนท้องถิ่นรูปแบบพิเศษ   มีผลกระทบต่อความมั่นคงอย่างไร  มีแนวทางป้องกันและแก้ไขอย่างไร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กฎหมายพิเศษ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การบริหารเชิงพื้นที่แบบบูรณาการ   “เทศบาลนครแม่สอด” CITIZEN  (BIMSTEC  AND  ACMECS ) Special  Municipality Nakhonmaesot</dc:title>
  <dc:creator>User</dc:creator>
  <cp:lastModifiedBy>User</cp:lastModifiedBy>
  <cp:revision>90</cp:revision>
  <cp:lastPrinted>2020-10-06T09:41:48Z</cp:lastPrinted>
  <dcterms:created xsi:type="dcterms:W3CDTF">2020-09-15T03:09:42Z</dcterms:created>
  <dcterms:modified xsi:type="dcterms:W3CDTF">2020-10-06T09:56:54Z</dcterms:modified>
</cp:coreProperties>
</file>